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972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6459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731520" y="2606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8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INTELLIGENCE SERVICE PACKAGE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31520" y="3200400"/>
            <a:ext cx="1371600" cy="0"/>
          </a:xfrm>
          <a:prstGeom prst="line">
            <a:avLst/>
          </a:prstGeom>
          <a:noFill/>
          <a:ln w="254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3832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Analysis, Treatment &amp; Growth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41148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분석과 마케팅 과학의 방법론으로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고객의 올바른 의사결정을 돕는 Marketing Intelligence 파트너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0" y="5943600"/>
            <a:ext cx="12161520" cy="91440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6080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4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SMART Marketing Intelligence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515600" y="608076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v2026-05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dintelligence.co.kr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회사 개요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Marketing Intelligence 파트너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57200" y="1737360"/>
            <a:ext cx="73152" cy="1097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737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MISSION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0574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기반 의사결정으로 기업의 지속가능한 성장을 실현하는 전문 파트너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971800"/>
            <a:ext cx="73152" cy="54864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971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VISION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5800" y="32918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 과학과 데이터 리터러시의 전도사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4023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CORE VALUES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71500" y="4434840"/>
            <a:ext cx="265176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1500" y="4434840"/>
            <a:ext cx="265176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54380" y="4617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Science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54380" y="5166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과학적 방법론과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검증 기반 판단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360420" y="4434840"/>
            <a:ext cx="265176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60420" y="4434840"/>
            <a:ext cx="265176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3543300" y="4617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Practice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543300" y="5166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 가능하고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현실적인 해법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149340" y="4434840"/>
            <a:ext cx="265176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9340" y="4434840"/>
            <a:ext cx="265176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6332220" y="4617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Outcome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332220" y="5166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가능한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성과 중심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938260" y="4434840"/>
            <a:ext cx="265176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938260" y="4434840"/>
            <a:ext cx="2651760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9121140" y="4617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Insights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9121140" y="5166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복잡한 문제를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분명한 인사이트로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 / 13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브랜드 캐릭터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성과중심의 데이터 기반 마케팅 과학자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Outcome-focused Data-driven Marketing Scientist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i="1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엄밀한 가설 검증, 측정 가능한 KPI, 재현 가능한 방법론으로 마케팅 성과를 설계하는 분석가형 전문가.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i="1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추측과 일반론 대신 데이터·실험·구조로 말한다.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97180" y="3108960"/>
            <a:ext cx="224028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97180" y="3108960"/>
            <a:ext cx="54864" cy="2286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8" name="Text 6"/>
          <p:cNvSpPr/>
          <p:nvPr/>
        </p:nvSpPr>
        <p:spPr>
          <a:xfrm>
            <a:off x="48006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0060" y="365760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과학적 엄정성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0060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가설 → 측정 → 검증 → 개선의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순환을 일관되게 적용한다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80060" y="5120640"/>
            <a:ext cx="18745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2" name="Text 10"/>
          <p:cNvSpPr/>
          <p:nvPr/>
        </p:nvSpPr>
        <p:spPr>
          <a:xfrm>
            <a:off x="480060" y="5212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Science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628900" y="3108960"/>
            <a:ext cx="224028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28900" y="3108960"/>
            <a:ext cx="54864" cy="2286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281178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811780" y="365760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성과 지향성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811780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가능한 KPI 변화로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결과를 보여준다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811780" y="5120640"/>
            <a:ext cx="18745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Text 17"/>
          <p:cNvSpPr/>
          <p:nvPr/>
        </p:nvSpPr>
        <p:spPr>
          <a:xfrm>
            <a:off x="2811780" y="5212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Outcome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960620" y="3108960"/>
            <a:ext cx="224028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60620" y="3108960"/>
            <a:ext cx="54864" cy="2286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2" name="Text 20"/>
          <p:cNvSpPr/>
          <p:nvPr/>
        </p:nvSpPr>
        <p:spPr>
          <a:xfrm>
            <a:off x="514350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143500" y="365760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 가능성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143500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추상적 권고가 아닌 즉시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적용 가능한 처방을 제시한다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143500" y="5120640"/>
            <a:ext cx="18745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6" name="Text 24"/>
          <p:cNvSpPr/>
          <p:nvPr/>
        </p:nvSpPr>
        <p:spPr>
          <a:xfrm>
            <a:off x="5143500" y="5212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Practice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292340" y="3108960"/>
            <a:ext cx="224028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292340" y="3108960"/>
            <a:ext cx="54864" cy="2286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9" name="Text 27"/>
          <p:cNvSpPr/>
          <p:nvPr/>
        </p:nvSpPr>
        <p:spPr>
          <a:xfrm>
            <a:off x="747522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475220" y="365760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구조적 사고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475220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단편적 답변이 아닌 의사결정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프레임워크를 설계한다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475220" y="5120640"/>
            <a:ext cx="18745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3" name="Text 31"/>
          <p:cNvSpPr/>
          <p:nvPr/>
        </p:nvSpPr>
        <p:spPr>
          <a:xfrm>
            <a:off x="7475220" y="5212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Insights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9624060" y="3108960"/>
            <a:ext cx="224028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24060" y="3108960"/>
            <a:ext cx="54864" cy="2286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6" name="Text 34"/>
          <p:cNvSpPr/>
          <p:nvPr/>
        </p:nvSpPr>
        <p:spPr>
          <a:xfrm>
            <a:off x="9806940" y="32461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9806940" y="365760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정직한 한계 표시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806940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데이터·가정의 한계를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분명히 명시한다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9806940" y="5120640"/>
            <a:ext cx="18745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0" name="Text 38"/>
          <p:cNvSpPr/>
          <p:nvPr/>
        </p:nvSpPr>
        <p:spPr>
          <a:xfrm>
            <a:off x="9806940" y="5212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약속 #3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457200" y="5669280"/>
            <a:ext cx="11247120" cy="54864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2" name="Text 40"/>
          <p:cNvSpPr/>
          <p:nvPr/>
        </p:nvSpPr>
        <p:spPr>
          <a:xfrm>
            <a:off x="640080" y="573328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⚠ 주의  </a:t>
            </a:r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OurDigital은 별도 브랜드 시스템 — "지혜로운 상담 마케팅 주치의" 캐릭터는 OurDigital로 이관 (2026-05-17 결정)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 / 13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서비스 프레임워크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3-Phase × 17 Modules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고객의 디지털 성장 단계에 맞춘 단계적 접근 — Analysis · Treatment · Growth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2103120"/>
            <a:ext cx="36576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2103120"/>
            <a:ext cx="3657600" cy="82296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1945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Analysis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" y="257860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진단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3108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A1 – A6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34290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 모듈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현재 상태를 정확하게 진단하고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근거를 확보하여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개선 방향을 도출합니다.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5166360"/>
            <a:ext cx="310896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525780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소요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5486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단일 모듈 1-2주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진단 3-4주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251960" y="2103120"/>
            <a:ext cx="36576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51960" y="2103120"/>
            <a:ext cx="3657600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21945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Treatment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526280" y="257860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처방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26280" y="3108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T1 – T7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26280" y="34290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 모듈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2628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진단 결과를 기반으로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구체적인 개선·최적화를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설계하고 실행합니다.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26280" y="5166360"/>
            <a:ext cx="310896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3" name="Text 21"/>
          <p:cNvSpPr/>
          <p:nvPr/>
        </p:nvSpPr>
        <p:spPr>
          <a:xfrm>
            <a:off x="4526280" y="525780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소요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26280" y="5486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단일 모듈 2-4주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Treatment 6-12주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138160" y="2103120"/>
            <a:ext cx="365760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8160" y="2103120"/>
            <a:ext cx="3657600" cy="82296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27" name="Text 25"/>
          <p:cNvSpPr/>
          <p:nvPr/>
        </p:nvSpPr>
        <p:spPr>
          <a:xfrm>
            <a:off x="8412480" y="21945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Growth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412480" y="257860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성장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412480" y="31089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G1 – G4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412480" y="34290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 모듈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412480" y="37947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지속적인 성장을 위한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장기적 파트너십과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성과 관리 인프라를 구축합니다.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412480" y="5166360"/>
            <a:ext cx="310896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3" name="Text 31"/>
          <p:cNvSpPr/>
          <p:nvPr/>
        </p:nvSpPr>
        <p:spPr>
          <a:xfrm>
            <a:off x="8412480" y="525780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소요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8412480" y="5486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프로젝트 + 운영 계약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하이브리드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57200" y="6263640"/>
            <a:ext cx="1124712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6" name="Text 34"/>
          <p:cNvSpPr/>
          <p:nvPr/>
        </p:nvSpPr>
        <p:spPr>
          <a:xfrm>
            <a:off x="457200" y="589788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100" kern="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내부 방법론  ›  Problem Diagnosis  →  Data Evidence  →  Strategic Treatment  →  Expected Growth Impact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 / 13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서비스 카테고리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4대 Cross-cutting Tags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각 모듈은 4대 서비스 카테고리 중 하나 이상에 태깅됩니다.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2103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103120"/>
            <a:ext cx="12801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74320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920240" y="2331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Data Intelligence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920240" y="2788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정의·수집·검증·분석 체계 수립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20240" y="3246120"/>
            <a:ext cx="3931920" cy="1828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1920240" y="33375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"흩어진 데이터를 하나의 의사결정 체계로 연결합니다."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0" y="2103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103120"/>
            <a:ext cx="12801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4" name="Text 12"/>
          <p:cNvSpPr/>
          <p:nvPr/>
        </p:nvSpPr>
        <p:spPr>
          <a:xfrm>
            <a:off x="6217920" y="274320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7680960" y="2331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Measurement Design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680960" y="2788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지표 체계·이벤트 구조·리포팅 설계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680960" y="3246120"/>
            <a:ext cx="3931920" cy="1828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7680960" y="33375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"무엇을 측정하고, 성과 기준을 어떻게 설정하며, 어떤 데이터 소스를 활용할지 안내합니다."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4389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4389120"/>
            <a:ext cx="12801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502920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920240" y="4617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Marketing Performance Optimization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920240" y="5074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채널·캠페인·콘텐츠·LP 성과 최적화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920240" y="5532120"/>
            <a:ext cx="3931920" cy="1828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1920240" y="56235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"실행 가능한 최적화로, 데이터가 말하는 성과를 실현합니다."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217920" y="4389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17920" y="4389120"/>
            <a:ext cx="12801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6217920" y="502920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7680960" y="46177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Brand Visibility Treatment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680960" y="5074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SEO·콘텐츠 구조화·검색 가시성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680960" y="5532120"/>
            <a:ext cx="3931920" cy="1828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2" name="Text 30"/>
          <p:cNvSpPr/>
          <p:nvPr/>
        </p:nvSpPr>
        <p:spPr>
          <a:xfrm>
            <a:off x="7680960" y="56235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i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"브랜드가 어떻게 드러나고 이해되는지를 최적화합니다."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 / 13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Phase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Analysis (진단)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A1 – A6 · 6개 모듈 · 표준 소요 단일 1-2주 / 통합 3-4주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10312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7432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25880" y="22402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비즈니스·브랜드 진단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25880" y="274320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비즈니스 모델·디지털 브랜딩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경쟁 포지션 분석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325880" y="361188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1325880" y="361188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251960" y="210312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51960" y="210312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5" name="Text 13"/>
          <p:cNvSpPr/>
          <p:nvPr/>
        </p:nvSpPr>
        <p:spPr>
          <a:xfrm>
            <a:off x="4251960" y="27432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029200" y="22402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고객·소비자 분석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0" y="274320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여정·세그먼트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이해관계자·브랜드 인식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29200" y="361188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0" y="361188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7955280" y="210312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55280" y="210312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2" name="Text 20"/>
          <p:cNvSpPr/>
          <p:nvPr/>
        </p:nvSpPr>
        <p:spPr>
          <a:xfrm>
            <a:off x="7955280" y="27432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732520" y="22402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분석 (웹·앱)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732520" y="274320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GA4·BigQuery·Technical SEO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랜딩·전환 진단·측정 계획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8732520" y="361188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8732520" y="361188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9262872" y="361188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9262872" y="361188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9793224" y="361188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9793224" y="361188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548640" y="406908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406908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548640" y="47091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A4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1325880" y="42062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디지털 마케팅 진단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325880" y="4709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채널 진단·유입 기여도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검색 가시성·캠페인 성과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1325880" y="557784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7" name="Text 35"/>
          <p:cNvSpPr/>
          <p:nvPr/>
        </p:nvSpPr>
        <p:spPr>
          <a:xfrm>
            <a:off x="1325880" y="55778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1856232" y="557784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9" name="Text 37"/>
          <p:cNvSpPr/>
          <p:nvPr/>
        </p:nvSpPr>
        <p:spPr>
          <a:xfrm>
            <a:off x="1856232" y="55778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251960" y="406908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251960" y="406908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2" name="Text 40"/>
          <p:cNvSpPr/>
          <p:nvPr/>
        </p:nvSpPr>
        <p:spPr>
          <a:xfrm>
            <a:off x="4251960" y="47091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A5</a:t>
            </a:r>
            <a:endParaRPr lang="en-US" sz="2200" dirty="0"/>
          </a:p>
        </p:txBody>
      </p:sp>
      <p:sp>
        <p:nvSpPr>
          <p:cNvPr id="43" name="Text 41"/>
          <p:cNvSpPr/>
          <p:nvPr/>
        </p:nvSpPr>
        <p:spPr>
          <a:xfrm>
            <a:off x="5029200" y="42062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퍼포먼스 마케팅 진단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029200" y="4709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ROAS·기여 분석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GA4 정기 분석·리포팅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5029200" y="557784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6" name="Text 44"/>
          <p:cNvSpPr/>
          <p:nvPr/>
        </p:nvSpPr>
        <p:spPr>
          <a:xfrm>
            <a:off x="5029200" y="55778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5559552" y="557784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8" name="Text 46"/>
          <p:cNvSpPr/>
          <p:nvPr/>
        </p:nvSpPr>
        <p:spPr>
          <a:xfrm>
            <a:off x="5559552" y="55778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7955280" y="4069080"/>
            <a:ext cx="356616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955280" y="4069080"/>
            <a:ext cx="640080" cy="18288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51" name="Text 49"/>
          <p:cNvSpPr/>
          <p:nvPr/>
        </p:nvSpPr>
        <p:spPr>
          <a:xfrm>
            <a:off x="7955280" y="47091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A5E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A6</a:t>
            </a:r>
            <a:endParaRPr lang="en-US" sz="2200" dirty="0"/>
          </a:p>
        </p:txBody>
      </p:sp>
      <p:sp>
        <p:nvSpPr>
          <p:cNvPr id="52" name="Text 50"/>
          <p:cNvSpPr/>
          <p:nvPr/>
        </p:nvSpPr>
        <p:spPr>
          <a:xfrm>
            <a:off x="8732520" y="42062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운영·관리 진단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8732520" y="4709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관리·분석 체계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운영 거버넌스 평가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8732520" y="5577840"/>
            <a:ext cx="457200" cy="20116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5" name="Text 53"/>
          <p:cNvSpPr/>
          <p:nvPr/>
        </p:nvSpPr>
        <p:spPr>
          <a:xfrm>
            <a:off x="8732520" y="55778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 / 13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Phase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Treatment (처방)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T1 – T7 · 7개 모듈 · 표준 소요 단일 2-4주 / 통합 6-12주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103120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5146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25880" y="21945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브랜드 스토리텔링 &amp; 가이드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25880" y="26060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스토리·가이드·플레이북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브랜드 패키지 개발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325880" y="3246120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1325880" y="32461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224528" y="2103120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24528" y="2103120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5" name="Text 13"/>
          <p:cNvSpPr/>
          <p:nvPr/>
        </p:nvSpPr>
        <p:spPr>
          <a:xfrm>
            <a:off x="4224528" y="25146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001768" y="21945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접점 경험 최적화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01768" y="26060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Touchpoint 설계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마케팅 플레이북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01768" y="3246120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5001768" y="32461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7900416" y="2103120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00416" y="2103120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2" name="Text 20"/>
          <p:cNvSpPr/>
          <p:nvPr/>
        </p:nvSpPr>
        <p:spPr>
          <a:xfrm>
            <a:off x="7900416" y="25146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677656" y="21945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디지털 자산 통합관리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77656" y="26060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GTM·GA4·BigQuery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측정 계획·자산 관리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8677656" y="3246120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8677656" y="32461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9208008" y="3246120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9208008" y="32461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48640" y="3630168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8640" y="3630168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1" name="Text 29"/>
          <p:cNvSpPr/>
          <p:nvPr/>
        </p:nvSpPr>
        <p:spPr>
          <a:xfrm>
            <a:off x="548640" y="4041648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T4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1325880" y="37216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마케팅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325880" y="4133088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전략·플레이북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채널·뉴스레터·예약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325880" y="4773168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5" name="Text 33"/>
          <p:cNvSpPr/>
          <p:nvPr/>
        </p:nvSpPr>
        <p:spPr>
          <a:xfrm>
            <a:off x="132588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224528" y="3630168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224528" y="3630168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8" name="Text 36"/>
          <p:cNvSpPr/>
          <p:nvPr/>
        </p:nvSpPr>
        <p:spPr>
          <a:xfrm>
            <a:off x="4224528" y="4041648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T5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5001768" y="37216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광고·전환 최적화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001768" y="4133088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광고 성과·전환 흐름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캠페인 최적화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001768" y="4773168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2" name="Text 40"/>
          <p:cNvSpPr/>
          <p:nvPr/>
        </p:nvSpPr>
        <p:spPr>
          <a:xfrm>
            <a:off x="5001768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7900416" y="3630168"/>
            <a:ext cx="3566160" cy="1417320"/>
          </a:xfrm>
          <a:prstGeom prst="rect">
            <a:avLst/>
          </a:prstGeom>
          <a:solidFill>
            <a:srgbClr val="FFFFFF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900416" y="3630168"/>
            <a:ext cx="640080" cy="14173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5" name="Text 43"/>
          <p:cNvSpPr/>
          <p:nvPr/>
        </p:nvSpPr>
        <p:spPr>
          <a:xfrm>
            <a:off x="7900416" y="4041648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T6</a:t>
            </a:r>
            <a:endParaRPr lang="en-US" sz="2200" dirty="0"/>
          </a:p>
        </p:txBody>
      </p:sp>
      <p:sp>
        <p:nvSpPr>
          <p:cNvPr id="46" name="Text 44"/>
          <p:cNvSpPr/>
          <p:nvPr/>
        </p:nvSpPr>
        <p:spPr>
          <a:xfrm>
            <a:off x="8677656" y="37216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Brand Visibility Treatment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8677656" y="4133088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SEO Treatment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AEO/GEO 콘텐츠 구조화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8677656" y="4773168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9" name="Text 47"/>
          <p:cNvSpPr/>
          <p:nvPr/>
        </p:nvSpPr>
        <p:spPr>
          <a:xfrm>
            <a:off x="8677656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10186416" y="3721608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⭐ Signature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548640" y="5157216"/>
            <a:ext cx="35661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48640" y="5157216"/>
            <a:ext cx="640080" cy="14173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53" name="Text 51"/>
          <p:cNvSpPr/>
          <p:nvPr/>
        </p:nvSpPr>
        <p:spPr>
          <a:xfrm>
            <a:off x="548640" y="556869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T7</a:t>
            </a:r>
            <a:endParaRPr lang="en-US" sz="2200" dirty="0"/>
          </a:p>
        </p:txBody>
      </p:sp>
      <p:sp>
        <p:nvSpPr>
          <p:cNvPr id="54" name="Text 52"/>
          <p:cNvSpPr/>
          <p:nvPr/>
        </p:nvSpPr>
        <p:spPr>
          <a:xfrm>
            <a:off x="1325880" y="524865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운영 시스템·자동화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1325880" y="5660136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예약 시스템·솔루션</a:t>
            </a:r>
            <a:endParaRPr lang="en-US" sz="9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 자동화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1325880" y="6300216"/>
            <a:ext cx="457200" cy="1828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7" name="Text 55"/>
          <p:cNvSpPr/>
          <p:nvPr/>
        </p:nvSpPr>
        <p:spPr>
          <a:xfrm>
            <a:off x="1325880" y="6300216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548640" y="64008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59E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T6 Brand Visibility Treatment는 D.intelligence의 시그니처 서비스 — SEO + AEO + GEO를 포괄하는 독자 영역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 / 13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Phase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Growth (성장)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G1 – G4 · 4개 모듈 · 프로젝트 기반 + 운영 계약 하이브리드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103120"/>
            <a:ext cx="8229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8803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G1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508760" y="2377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퍼포먼스 마케팅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08760" y="288036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리타겟팅·리마케팅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퍼포먼스 운영·LP 최적화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508760" y="3840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1508760" y="3840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309360" y="2103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2103120"/>
            <a:ext cx="8229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15" name="Text 13"/>
          <p:cNvSpPr/>
          <p:nvPr/>
        </p:nvSpPr>
        <p:spPr>
          <a:xfrm>
            <a:off x="6309360" y="28803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G2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269480" y="2377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마케팅 대행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269480" y="288036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제작·배포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제휴·검색 최적화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269480" y="3840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7269480" y="3840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863840" y="3840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7863840" y="3840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48640" y="4389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8640" y="4389120"/>
            <a:ext cx="8229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51663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G3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1508760" y="4663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모니터링·이슈관리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08760" y="516636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버즈·이슈 탐지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KPI 관리·대시보드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508760" y="6126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1508760" y="6126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2103120" y="6126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2103120" y="6126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309360" y="4389120"/>
            <a:ext cx="557784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9360" y="4389120"/>
            <a:ext cx="822960" cy="210312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309360" y="51663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G4</a:t>
            </a:r>
            <a:endParaRPr lang="en-US" sz="3000" dirty="0"/>
          </a:p>
        </p:txBody>
      </p:sp>
      <p:sp>
        <p:nvSpPr>
          <p:cNvPr id="34" name="Text 32"/>
          <p:cNvSpPr/>
          <p:nvPr/>
        </p:nvSpPr>
        <p:spPr>
          <a:xfrm>
            <a:off x="7269480" y="4663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연간 계약·운영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269480" y="516636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퍼포먼스·콘텐츠 연간 운영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인플루언서 성과 관리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7269480" y="6126480"/>
            <a:ext cx="502920" cy="2286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7" name="Text 35"/>
          <p:cNvSpPr/>
          <p:nvPr/>
        </p:nvSpPr>
        <p:spPr>
          <a:xfrm>
            <a:off x="7269480" y="61264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 / 13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부가 서비스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Adjacent Services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본 서비스 패키지를 보완하는 D.intelligence 부가 채널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0040" y="2194560"/>
            <a:ext cx="374904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2194560"/>
            <a:ext cx="3749040" cy="64008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22402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1Day Clinic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94360" y="258775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Quick Diagnosis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94360" y="30175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1일 집중 진단 — Analysis Phase 경량 버전.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잠재 고객의 Pain Point를 빠르게 진단하고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후속 본 서비스로 연결하는 게이트웨이.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94360" y="5029200"/>
            <a:ext cx="3200400" cy="27432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5120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규격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94360" y="5349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6-8시간 / 6단계 세션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5-7p 표준 보고서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206240" y="2194560"/>
            <a:ext cx="374904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06240" y="2194560"/>
            <a:ext cx="3749040" cy="6400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22402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Magazine D.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80560" y="258775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Insights Channel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480560" y="30175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마케팅·데이터 인사이트 매거진.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진단 사례 / 프레임워크 해설 / 시사평.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브랜드 권위 + 리드 너처링.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480560" y="5029200"/>
            <a:ext cx="3200400" cy="2743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4480560" y="5120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규격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480560" y="5349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~다 간결 서술체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분석·논리 톤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092440" y="2194560"/>
            <a:ext cx="374904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92440" y="2194560"/>
            <a:ext cx="3749040" cy="64008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23" name="Text 21"/>
          <p:cNvSpPr/>
          <p:nvPr/>
        </p:nvSpPr>
        <p:spPr>
          <a:xfrm>
            <a:off x="8366760" y="22402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Newsletter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366760" y="258775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Regular Updates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366760" y="30175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정기 뉴스레터 — 핵심 수치 + 실무 시사점.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Magazine D. 콘텐츠 큐레이션 +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신규 서비스·1Day Clinic 안내.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366760" y="5029200"/>
            <a:ext cx="3200400" cy="2743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27" name="Text 25"/>
          <p:cNvSpPr/>
          <p:nvPr/>
        </p:nvSpPr>
        <p:spPr>
          <a:xfrm>
            <a:off x="8366760" y="5120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규격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366760" y="5349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정기 발행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(주기 운영 중)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57200" y="6035040"/>
            <a:ext cx="11247120" cy="4114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609904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⚠ Courses는 OurDigital Practice로 이관 </a:t>
            </a:r>
            <a:pPr indent="0" marL="0">
              <a:buNone/>
            </a:pPr>
            <a:r>
              <a:rPr lang="en-US" sz="100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— Data Literacy 1on1, 디지털 마케팅 교육, GA4·GTM 트레이닝은 OurDigital(D.intelligence Lab) 영역으로 분리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 / 13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메시지 프레임워크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Problem → Data → Treatment → Growth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모든 D.intelligence 콘텐츠·제안·리포트·AI 응답은 본 4단계 구조를 따른다.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7472" y="2194560"/>
            <a:ext cx="27432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7472" y="2194560"/>
            <a:ext cx="274320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2286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30352" y="2651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Problem Diagnosis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30352" y="2971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 진단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0352" y="32918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실제 문제와 증상을 구분하고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비즈니스 목표·제약을 확인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55264" y="2194560"/>
            <a:ext cx="27432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55264" y="2194560"/>
            <a:ext cx="274320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3438144" y="2286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38144" y="2651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Data Evidence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38144" y="2971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근거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438144" y="32918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지표·패턴·비교 사례로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문제를 설명 (한계 명시)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163056" y="2194560"/>
            <a:ext cx="27432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63056" y="2194560"/>
            <a:ext cx="274320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6345936" y="2286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345936" y="2651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Strategic Treatment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345936" y="2971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 방안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45936" y="32918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우선순위·난이도·기대효과와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 가능한 대안 제시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070848" y="2194560"/>
            <a:ext cx="27432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070848" y="2194560"/>
            <a:ext cx="274320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9253728" y="2286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9253728" y="2651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Expected Growth Impact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253728" y="2971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예상 성과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253728" y="32918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KPI 변화 범위와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조건별 결과 차이 설명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42062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카테고리별 고객 메시지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4663440"/>
            <a:ext cx="91440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663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554480" y="4663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"흩어진 데이터를 하나의 의사결정 체계로 연결합니다."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57200" y="5047488"/>
            <a:ext cx="91440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4" name="Text 32"/>
          <p:cNvSpPr/>
          <p:nvPr/>
        </p:nvSpPr>
        <p:spPr>
          <a:xfrm>
            <a:off x="457200" y="5047488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MD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554480" y="50474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"무엇을 측정하고, 성과 기준을 어떻게 설정하며, 어떤 데이터 소스를 활용할지 안내합니다."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431536"/>
            <a:ext cx="91440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5431536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MPO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554480" y="5431536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"실행 가능한 최적화로, 데이터가 말하는 성과를 실현합니다."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57200" y="5815584"/>
            <a:ext cx="914400" cy="3200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40" name="Text 38"/>
          <p:cNvSpPr/>
          <p:nvPr/>
        </p:nvSpPr>
        <p:spPr>
          <a:xfrm>
            <a:off x="457200" y="5815584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1554480" y="5815584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E293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"브랜드가 어떻게 드러나고 이해되는지를 최적화합니다."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 / 13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서비스 패키지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Service Packages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개별 모듈 · 패키지 조합 · 맞춤 구성 — 3가지 이용 방식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80060" y="2194560"/>
            <a:ext cx="269748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0060" y="2194560"/>
            <a:ext cx="2697480" cy="640080"/>
          </a:xfrm>
          <a:prstGeom prst="rect">
            <a:avLst/>
          </a:prstGeom>
          <a:solidFill>
            <a:srgbClr val="0EA5E9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" y="222199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Starter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62940" y="254203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 진단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62940" y="32004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포함 모듈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62940" y="34290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A3 + A4 + A5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62940" y="41605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기간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62940" y="4389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단일 모듈 1-2주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진단 3-4주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62940" y="5120640"/>
            <a:ext cx="2331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4" name="Text 12"/>
          <p:cNvSpPr/>
          <p:nvPr/>
        </p:nvSpPr>
        <p:spPr>
          <a:xfrm>
            <a:off x="662940" y="521208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투자 범위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62940" y="54406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800 – 1,500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만원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62940" y="59436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VAT 별도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3314700" y="2194560"/>
            <a:ext cx="2697480" cy="4114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D948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14700" y="2194560"/>
            <a:ext cx="2697480" cy="6400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3497580" y="222199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Standard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497580" y="254203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진단 + 처방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97580" y="290779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2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RECOMMENDED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497580" y="32004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포함 모듈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497580" y="34290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Starter + T3 / T5 / T6 중 택1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497580" y="41605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기간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497580" y="4389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진단 + 단일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Treatment 6-12주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497580" y="5120640"/>
            <a:ext cx="2331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7" name="Text 25"/>
          <p:cNvSpPr/>
          <p:nvPr/>
        </p:nvSpPr>
        <p:spPr>
          <a:xfrm>
            <a:off x="3497580" y="521208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투자 범위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497580" y="54406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1,500 – 2,800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만원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497580" y="59436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VAT 별도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6149340" y="2194560"/>
            <a:ext cx="269748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49340" y="2194560"/>
            <a:ext cx="2697480" cy="64008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2" name="Text 30"/>
          <p:cNvSpPr/>
          <p:nvPr/>
        </p:nvSpPr>
        <p:spPr>
          <a:xfrm>
            <a:off x="6332220" y="222199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Premium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6332220" y="254203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전체 사이클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332220" y="32004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포함 모듈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332220" y="34290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Starter + Treatment ×2 + Growth ×1 (3개월)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6332220" y="41605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기간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332220" y="4389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전체 사이클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4-6개월 + 운영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332220" y="5120640"/>
            <a:ext cx="2331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9" name="Text 37"/>
          <p:cNvSpPr/>
          <p:nvPr/>
        </p:nvSpPr>
        <p:spPr>
          <a:xfrm>
            <a:off x="6332220" y="521208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투자 범위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332220" y="54406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3,000 – 5,000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만원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332220" y="59436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VAT 별도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8983980" y="2194560"/>
            <a:ext cx="269748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83980" y="2194560"/>
            <a:ext cx="2697480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4" name="Text 42"/>
          <p:cNvSpPr/>
          <p:nvPr/>
        </p:nvSpPr>
        <p:spPr>
          <a:xfrm>
            <a:off x="9166860" y="222199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SEO Intensive</a:t>
            </a:r>
            <a:endParaRPr lang="en-US" sz="1800" dirty="0"/>
          </a:p>
        </p:txBody>
      </p:sp>
      <p:sp>
        <p:nvSpPr>
          <p:cNvPr id="45" name="Text 43"/>
          <p:cNvSpPr/>
          <p:nvPr/>
        </p:nvSpPr>
        <p:spPr>
          <a:xfrm>
            <a:off x="9166860" y="254203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F8FA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검색 가시성 집중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9166860" y="32004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포함 모듈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9166860" y="34290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A3 + T6 + G2 (3개월)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9166860" y="41605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기간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9166860" y="4389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BVT 집중 패키지</a:t>
            </a:r>
            <a:endParaRPr lang="en-US" sz="10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6-12주 + 3개월 운영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9166860" y="5120640"/>
            <a:ext cx="2331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1" name="Text 49"/>
          <p:cNvSpPr/>
          <p:nvPr/>
        </p:nvSpPr>
        <p:spPr>
          <a:xfrm>
            <a:off x="9166860" y="521208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투자 범위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9166860" y="54406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2,000 – 3,500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만원</a:t>
            </a:r>
            <a:endParaRPr lang="en-US" sz="1800" dirty="0"/>
          </a:p>
        </p:txBody>
      </p:sp>
      <p:sp>
        <p:nvSpPr>
          <p:cNvPr id="53" name="Text 51"/>
          <p:cNvSpPr/>
          <p:nvPr/>
        </p:nvSpPr>
        <p:spPr>
          <a:xfrm>
            <a:off x="9166860" y="594360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VAT 별도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457200" y="64465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* 가격은 프로젝트 규모에 따라 조정 / 광고비 별도 / 맞춤 패키지는 별도 견적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11 / 13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타겟 오디언스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Target Audience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2-Tier 구조 — 의사결정자(구매자) + 실무 사용자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2194560"/>
            <a:ext cx="11247120" cy="16916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3317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TIER 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6517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의사결정자 (구매자)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31520" y="3200400"/>
            <a:ext cx="36576" cy="50292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200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CMO / 마케팅 본부장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8680" y="345643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연매출 100-500억 중견기업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434840" y="3200400"/>
            <a:ext cx="36576" cy="50292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0" y="3200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CSO / 전략기획 임원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0" y="345643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Series A-C 스타트업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138160" y="3200400"/>
            <a:ext cx="36576" cy="50292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15" name="Text 13"/>
          <p:cNvSpPr/>
          <p:nvPr/>
        </p:nvSpPr>
        <p:spPr>
          <a:xfrm>
            <a:off x="8275320" y="3200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스타트업 대표·공동창업자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75320" y="345643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—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4114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TIER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44348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실무 사용자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457200" y="50292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50292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 책임자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206240" y="50292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06240" y="50292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4" name="Text 22"/>
          <p:cNvSpPr/>
          <p:nvPr/>
        </p:nvSpPr>
        <p:spPr>
          <a:xfrm>
            <a:off x="4389120" y="5029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사업주·창업자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55280" y="50292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55280" y="50292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7" name="Text 25"/>
          <p:cNvSpPr/>
          <p:nvPr/>
        </p:nvSpPr>
        <p:spPr>
          <a:xfrm>
            <a:off x="8138160" y="5029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eCommerce 책임자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4864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57200" y="54864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54864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브랜드 담당자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206240" y="54864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06240" y="54864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3" name="Text 31"/>
          <p:cNvSpPr/>
          <p:nvPr/>
        </p:nvSpPr>
        <p:spPr>
          <a:xfrm>
            <a:off x="4389120" y="54864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디지털 마케팅 담당자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955280" y="54864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955280" y="54864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6" name="Text 34"/>
          <p:cNvSpPr/>
          <p:nvPr/>
        </p:nvSpPr>
        <p:spPr>
          <a:xfrm>
            <a:off x="8138160" y="54864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콘텐츠 마케팅 담당자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" y="59436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59436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9" name="Text 37"/>
          <p:cNvSpPr/>
          <p:nvPr/>
        </p:nvSpPr>
        <p:spPr>
          <a:xfrm>
            <a:off x="640080" y="5943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분석가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206240" y="59436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206240" y="59436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2" name="Text 40"/>
          <p:cNvSpPr/>
          <p:nvPr/>
        </p:nvSpPr>
        <p:spPr>
          <a:xfrm>
            <a:off x="4389120" y="5943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Growth Manager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7955280" y="5943600"/>
            <a:ext cx="35661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955280" y="5943600"/>
            <a:ext cx="54864" cy="3657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5" name="Text 43"/>
          <p:cNvSpPr/>
          <p:nvPr/>
        </p:nvSpPr>
        <p:spPr>
          <a:xfrm>
            <a:off x="8138160" y="5943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커뮤니케이션 담당자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 — Intelligence Service Package · 2026-05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 / 13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57200" y="6400800"/>
            <a:ext cx="548640" cy="36576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972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2801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D.intelligence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Analysis, Treatment &amp; Growth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분석과 마케팅 과학의 방법론으로</a:t>
            </a:r>
            <a:endParaRPr lang="en-US" sz="15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고객의 올바른 의사결정을 돕겠습니다.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3931920"/>
            <a:ext cx="10698480" cy="173736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3931920"/>
            <a:ext cx="10698480" cy="4572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41605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WEBSITE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44348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dintelligence.co.kr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6280" y="41605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INQUIRY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26280" y="44348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info@dintelligence.co.kr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046720" y="41605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14B8A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OFFICE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046720" y="44348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판교글로벌비즈센터 1층 36호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31520" y="534924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주식회사 디인텔리전스 (D.intelligence Co., Ltd.)  ·  대표이사 임명재  ·  사업자등록 458-88-01899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1520" y="60350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spc="400" kern="0" dirty="0">
                <a:solidFill>
                  <a:srgbClr val="0D94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Think Forward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20" y="644652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© 2026 D.intelligence Co., Ltd. All Rights Reserved.  ·  Service Package v2026-05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D.intelligence Co.,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D.intelligence Intelligence Service Package 2026</dc:title>
  <dc:subject>Service Package v2026-05 — Brand-Canon v1.0 reflected</dc:subject>
  <dc:creator>D.intelligence Co., Ltd.</dc:creator>
  <cp:lastModifiedBy>D.intelligence Co., Ltd.</cp:lastModifiedBy>
  <cp:revision>1</cp:revision>
  <dcterms:created xsi:type="dcterms:W3CDTF">2026-05-17T11:11:01Z</dcterms:created>
  <dcterms:modified xsi:type="dcterms:W3CDTF">2026-05-17T11:11:01Z</dcterms:modified>
</cp:coreProperties>
</file>