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dintelligence.co.kr" TargetMode="External"/><Relationship Id="rId3" Type="http://schemas.openxmlformats.org/officeDocument/2006/relationships/hyperlink" Target="mailto:info@dintelligence.co.kr" TargetMode="External"/><Relationship Id="rId4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5E1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731519" y="816609"/>
            <a:ext cx="7315201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731519" y="1822449"/>
            <a:ext cx="7315201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Design System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731519" y="2910839"/>
            <a:ext cx="457200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2025 Edition</a:t>
            </a:r>
          </a:p>
        </p:txBody>
      </p:sp>
      <p:sp>
        <p:nvSpPr>
          <p:cNvPr id="23" name="Shape 3"/>
          <p:cNvSpPr/>
          <p:nvPr/>
        </p:nvSpPr>
        <p:spPr>
          <a:xfrm>
            <a:off x="731519" y="3474720"/>
            <a:ext cx="36577" cy="914401"/>
          </a:xfrm>
          <a:prstGeom prst="rect">
            <a:avLst/>
          </a:prstGeom>
          <a:solidFill>
            <a:srgbClr val="C8C4B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Text 4"/>
          <p:cNvSpPr txBox="1"/>
          <p:nvPr/>
        </p:nvSpPr>
        <p:spPr>
          <a:xfrm>
            <a:off x="914400" y="3726179"/>
            <a:ext cx="457200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- Analysis, Treatment &amp; Growth -</a:t>
            </a:r>
          </a:p>
        </p:txBody>
      </p:sp>
      <p:sp>
        <p:nvSpPr>
          <p:cNvPr id="25" name="Text 5"/>
          <p:cNvSpPr txBox="1"/>
          <p:nvPr/>
        </p:nvSpPr>
        <p:spPr>
          <a:xfrm>
            <a:off x="7955280" y="278130"/>
            <a:ext cx="9144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•  •  •</a:t>
            </a:r>
          </a:p>
        </p:txBody>
      </p:sp>
      <p:sp>
        <p:nvSpPr>
          <p:cNvPr id="26" name="Text 6"/>
          <p:cNvSpPr txBox="1"/>
          <p:nvPr/>
        </p:nvSpPr>
        <p:spPr>
          <a:xfrm>
            <a:off x="6858000" y="4620259"/>
            <a:ext cx="2011679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1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2025 Updated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29" name="Text 1"/>
          <p:cNvSpPr txBox="1"/>
          <p:nvPr/>
        </p:nvSpPr>
        <p:spPr>
          <a:xfrm>
            <a:off x="731519" y="798830"/>
            <a:ext cx="365760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30" name="Text 2"/>
          <p:cNvSpPr txBox="1"/>
          <p:nvPr/>
        </p:nvSpPr>
        <p:spPr>
          <a:xfrm>
            <a:off x="731519" y="1901189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01    Logo &amp; Logomark</a:t>
            </a:r>
          </a:p>
        </p:txBody>
      </p:sp>
      <p:sp>
        <p:nvSpPr>
          <p:cNvPr id="31" name="Shape 3"/>
          <p:cNvSpPr/>
          <p:nvPr/>
        </p:nvSpPr>
        <p:spPr>
          <a:xfrm>
            <a:off x="731520" y="2240279"/>
            <a:ext cx="7680960" cy="1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" name="Text 4"/>
          <p:cNvSpPr txBox="1"/>
          <p:nvPr/>
        </p:nvSpPr>
        <p:spPr>
          <a:xfrm>
            <a:off x="731519" y="2404110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02    Color System</a:t>
            </a:r>
          </a:p>
        </p:txBody>
      </p:sp>
      <p:sp>
        <p:nvSpPr>
          <p:cNvPr id="33" name="Shape 5"/>
          <p:cNvSpPr/>
          <p:nvPr/>
        </p:nvSpPr>
        <p:spPr>
          <a:xfrm>
            <a:off x="731520" y="2743200"/>
            <a:ext cx="7680960" cy="0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Text 6"/>
          <p:cNvSpPr txBox="1"/>
          <p:nvPr/>
        </p:nvSpPr>
        <p:spPr>
          <a:xfrm>
            <a:off x="731519" y="2907029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03    Typography</a:t>
            </a:r>
          </a:p>
        </p:txBody>
      </p:sp>
      <p:sp>
        <p:nvSpPr>
          <p:cNvPr id="35" name="Shape 7"/>
          <p:cNvSpPr/>
          <p:nvPr/>
        </p:nvSpPr>
        <p:spPr>
          <a:xfrm>
            <a:off x="731520" y="3246120"/>
            <a:ext cx="7680960" cy="1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Text 8"/>
          <p:cNvSpPr txBox="1"/>
          <p:nvPr/>
        </p:nvSpPr>
        <p:spPr>
          <a:xfrm>
            <a:off x="731519" y="3409949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04    Layout Motifs &amp; Grid</a:t>
            </a:r>
          </a:p>
        </p:txBody>
      </p:sp>
      <p:sp>
        <p:nvSpPr>
          <p:cNvPr id="37" name="Shape 9"/>
          <p:cNvSpPr/>
          <p:nvPr/>
        </p:nvSpPr>
        <p:spPr>
          <a:xfrm>
            <a:off x="731520" y="3749040"/>
            <a:ext cx="7680960" cy="1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Text 10"/>
          <p:cNvSpPr txBox="1"/>
          <p:nvPr/>
        </p:nvSpPr>
        <p:spPr>
          <a:xfrm>
            <a:off x="731519" y="3912870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05    Slide Templates</a:t>
            </a:r>
          </a:p>
        </p:txBody>
      </p:sp>
      <p:sp>
        <p:nvSpPr>
          <p:cNvPr id="39" name="Shape 11"/>
          <p:cNvSpPr/>
          <p:nvPr/>
        </p:nvSpPr>
        <p:spPr>
          <a:xfrm>
            <a:off x="731520" y="4251959"/>
            <a:ext cx="7680960" cy="1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Text 12"/>
          <p:cNvSpPr txBox="1"/>
          <p:nvPr/>
        </p:nvSpPr>
        <p:spPr>
          <a:xfrm>
            <a:off x="731519" y="4415790"/>
            <a:ext cx="7315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06    Do's &amp; Don'ts</a:t>
            </a:r>
          </a:p>
        </p:txBody>
      </p:sp>
      <p:sp>
        <p:nvSpPr>
          <p:cNvPr id="41" name="Shape 13"/>
          <p:cNvSpPr/>
          <p:nvPr/>
        </p:nvSpPr>
        <p:spPr>
          <a:xfrm>
            <a:off x="731520" y="4754879"/>
            <a:ext cx="7680960" cy="1"/>
          </a:xfrm>
          <a:prstGeom prst="line">
            <a:avLst/>
          </a:prstGeom>
          <a:ln w="6350">
            <a:solidFill>
              <a:srgbClr val="F2F2F2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44" name="Text 1"/>
          <p:cNvSpPr txBox="1"/>
          <p:nvPr/>
        </p:nvSpPr>
        <p:spPr>
          <a:xfrm>
            <a:off x="731519" y="1132840"/>
            <a:ext cx="2743201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Logo</a:t>
            </a:r>
          </a:p>
        </p:txBody>
      </p:sp>
      <p:sp>
        <p:nvSpPr>
          <p:cNvPr id="45" name="Text 2"/>
          <p:cNvSpPr txBox="1"/>
          <p:nvPr/>
        </p:nvSpPr>
        <p:spPr>
          <a:xfrm>
            <a:off x="731519" y="1832610"/>
            <a:ext cx="27432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Primary</a:t>
            </a:r>
          </a:p>
        </p:txBody>
      </p:sp>
      <p:sp>
        <p:nvSpPr>
          <p:cNvPr id="46" name="Text 5"/>
          <p:cNvSpPr txBox="1"/>
          <p:nvPr/>
        </p:nvSpPr>
        <p:spPr>
          <a:xfrm>
            <a:off x="731519" y="2999739"/>
            <a:ext cx="2926082" cy="149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0000"/>
              </a:lnSpc>
              <a:defRPr sz="11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Logo Usage Rules</a:t>
            </a:r>
          </a:p>
          <a:p>
            <a:pPr>
              <a:lnSpc>
                <a:spcPct val="130000"/>
              </a:lnSpc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</a:p>
          <a:p>
            <a:pPr>
              <a:lnSpc>
                <a:spcPct val="130000"/>
              </a:lnSpc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endParaRPr sz="1100"/>
          </a:p>
          <a:p>
            <a:pPr>
              <a:lnSpc>
                <a:spcPct val="130000"/>
              </a:lnSpc>
              <a:defRPr sz="11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The pentagon/arrow logomark with 'think forward' sits to the right of the wordmark. Maintain minimum clear space equal to the height of the 'D.' element on all sides.</a:t>
            </a:r>
          </a:p>
        </p:txBody>
      </p:sp>
      <p:pic>
        <p:nvPicPr>
          <p:cNvPr id="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6113" y="713937"/>
            <a:ext cx="3397962" cy="1502791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83415" y="2962044"/>
            <a:ext cx="1440659" cy="1737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63050" y="1709711"/>
            <a:ext cx="5096132" cy="225383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traight Connector 13"/>
          <p:cNvSpPr/>
          <p:nvPr/>
        </p:nvSpPr>
        <p:spPr>
          <a:xfrm flipH="1" flipV="1">
            <a:off x="2590482" y="3182828"/>
            <a:ext cx="6407393" cy="1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2" name="Straight Connector 17"/>
          <p:cNvSpPr/>
          <p:nvPr/>
        </p:nvSpPr>
        <p:spPr>
          <a:xfrm flipH="1" flipV="1">
            <a:off x="2551526" y="1709636"/>
            <a:ext cx="6407393" cy="1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3" name="Straight Connector 18"/>
          <p:cNvSpPr/>
          <p:nvPr/>
        </p:nvSpPr>
        <p:spPr>
          <a:xfrm flipH="1" flipV="1">
            <a:off x="2590482" y="3850113"/>
            <a:ext cx="6407393" cy="1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4" name="Straight Connector 19"/>
          <p:cNvSpPr/>
          <p:nvPr/>
        </p:nvSpPr>
        <p:spPr>
          <a:xfrm flipV="1">
            <a:off x="3470323" y="1382094"/>
            <a:ext cx="1" cy="2770515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5" name="Straight Connector 23"/>
          <p:cNvSpPr/>
          <p:nvPr/>
        </p:nvSpPr>
        <p:spPr>
          <a:xfrm flipV="1">
            <a:off x="6421280" y="1382094"/>
            <a:ext cx="1" cy="2770515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6" name="Straight Connector 24"/>
          <p:cNvSpPr/>
          <p:nvPr/>
        </p:nvSpPr>
        <p:spPr>
          <a:xfrm flipV="1">
            <a:off x="8551908" y="1382094"/>
            <a:ext cx="1" cy="2770515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7" name="TextBox 10"/>
          <p:cNvSpPr txBox="1"/>
          <p:nvPr/>
        </p:nvSpPr>
        <p:spPr>
          <a:xfrm>
            <a:off x="370943" y="1334383"/>
            <a:ext cx="3085128" cy="180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400">
                <a:latin typeface="DMSans-9ptRegular_Medium"/>
                <a:ea typeface="DMSans-9ptRegular_Medium"/>
                <a:cs typeface="DMSans-9ptRegular_Medium"/>
                <a:sym typeface="DMSans-9ptRegular_Medium"/>
              </a:defRPr>
            </a:pPr>
            <a:r>
              <a:t>Graphic Standard</a:t>
            </a:r>
          </a:p>
          <a:p>
            <a:pPr>
              <a:defRPr sz="3400">
                <a:latin typeface="DMSans-9ptRegular_Medium"/>
                <a:ea typeface="DMSans-9ptRegular_Medium"/>
                <a:cs typeface="DMSans-9ptRegular_Medium"/>
                <a:sym typeface="DMSans-9ptRegular_Medium"/>
              </a:defRPr>
            </a:pPr>
            <a:r>
              <a:t>Manual</a:t>
            </a:r>
          </a:p>
        </p:txBody>
      </p:sp>
      <p:sp>
        <p:nvSpPr>
          <p:cNvPr id="58" name="Straight Connector 13"/>
          <p:cNvSpPr/>
          <p:nvPr/>
        </p:nvSpPr>
        <p:spPr>
          <a:xfrm flipH="1" flipV="1">
            <a:off x="2590482" y="2836626"/>
            <a:ext cx="6407393" cy="1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59" name="Straight Connector 13"/>
          <p:cNvSpPr/>
          <p:nvPr/>
        </p:nvSpPr>
        <p:spPr>
          <a:xfrm flipH="1" flipV="1">
            <a:off x="2590482" y="2709626"/>
            <a:ext cx="6407393" cy="1"/>
          </a:xfrm>
          <a:prstGeom prst="line">
            <a:avLst/>
          </a:prstGeom>
          <a:ln w="6350">
            <a:solidFill>
              <a:srgbClr val="BFBFBF"/>
            </a:solidFill>
            <a:prstDash val="sysDash"/>
            <a:miter/>
          </a:ln>
        </p:spPr>
        <p:txBody>
          <a:bodyPr lIns="45719" rIns="45719"/>
          <a:lstStyle/>
          <a:p>
            <a:pPr>
              <a:defRPr sz="96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60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63" name="Text 1"/>
          <p:cNvSpPr txBox="1"/>
          <p:nvPr/>
        </p:nvSpPr>
        <p:spPr>
          <a:xfrm>
            <a:off x="445769" y="878839"/>
            <a:ext cx="2743201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3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Logo</a:t>
            </a:r>
          </a:p>
          <a:p>
            <a:pPr>
              <a:defRPr sz="3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Variation</a:t>
            </a:r>
          </a:p>
        </p:txBody>
      </p:sp>
      <p:sp>
        <p:nvSpPr>
          <p:cNvPr id="64" name="Shape 2"/>
          <p:cNvSpPr/>
          <p:nvPr/>
        </p:nvSpPr>
        <p:spPr>
          <a:xfrm>
            <a:off x="6803390" y="790797"/>
            <a:ext cx="1828801" cy="1109700"/>
          </a:xfrm>
          <a:prstGeom prst="rect">
            <a:avLst/>
          </a:prstGeom>
          <a:solidFill>
            <a:srgbClr val="231815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5" name="Shape 5"/>
          <p:cNvSpPr/>
          <p:nvPr/>
        </p:nvSpPr>
        <p:spPr>
          <a:xfrm>
            <a:off x="4837429" y="2143265"/>
            <a:ext cx="1828801" cy="8569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6" name="Shape 8"/>
          <p:cNvSpPr/>
          <p:nvPr/>
        </p:nvSpPr>
        <p:spPr>
          <a:xfrm>
            <a:off x="6803390" y="2041030"/>
            <a:ext cx="1828801" cy="1061440"/>
          </a:xfrm>
          <a:prstGeom prst="rect">
            <a:avLst/>
          </a:prstGeom>
          <a:solidFill>
            <a:srgbClr val="CEDC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7" name="Shape 11"/>
          <p:cNvSpPr/>
          <p:nvPr/>
        </p:nvSpPr>
        <p:spPr>
          <a:xfrm>
            <a:off x="2871470" y="3243003"/>
            <a:ext cx="1828801" cy="1109700"/>
          </a:xfrm>
          <a:prstGeom prst="rect">
            <a:avLst/>
          </a:prstGeom>
          <a:solidFill>
            <a:srgbClr val="E5E1D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8" name="Shape 14"/>
          <p:cNvSpPr/>
          <p:nvPr/>
        </p:nvSpPr>
        <p:spPr>
          <a:xfrm>
            <a:off x="4837429" y="3243003"/>
            <a:ext cx="1828801" cy="11097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Shape 17"/>
          <p:cNvSpPr/>
          <p:nvPr/>
        </p:nvSpPr>
        <p:spPr>
          <a:xfrm>
            <a:off x="6803390" y="3243003"/>
            <a:ext cx="1828801" cy="110970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7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7737" y="1022771"/>
            <a:ext cx="1460107" cy="645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5816" y="3479281"/>
            <a:ext cx="1460108" cy="645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21776" y="3474977"/>
            <a:ext cx="1460108" cy="645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21776" y="2248873"/>
            <a:ext cx="1460108" cy="645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87737" y="2185868"/>
            <a:ext cx="1460107" cy="6457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87737" y="3474977"/>
            <a:ext cx="1460107" cy="645753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Rectangle"/>
          <p:cNvSpPr/>
          <p:nvPr/>
        </p:nvSpPr>
        <p:spPr>
          <a:xfrm>
            <a:off x="2868059" y="2016900"/>
            <a:ext cx="1835622" cy="1109700"/>
          </a:xfrm>
          <a:prstGeom prst="rect">
            <a:avLst/>
          </a:prstGeom>
          <a:solidFill>
            <a:srgbClr val="0075C0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defTabSz="685800">
              <a:defRPr sz="72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pic>
        <p:nvPicPr>
          <p:cNvPr id="7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5816" y="2248873"/>
            <a:ext cx="1460107" cy="6457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80" name="Text 1"/>
          <p:cNvSpPr txBox="1"/>
          <p:nvPr/>
        </p:nvSpPr>
        <p:spPr>
          <a:xfrm>
            <a:off x="731519" y="588010"/>
            <a:ext cx="45720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Color System</a:t>
            </a:r>
          </a:p>
        </p:txBody>
      </p:sp>
      <p:sp>
        <p:nvSpPr>
          <p:cNvPr id="81" name="Text 2"/>
          <p:cNvSpPr txBox="1"/>
          <p:nvPr/>
        </p:nvSpPr>
        <p:spPr>
          <a:xfrm>
            <a:off x="731519" y="1054100"/>
            <a:ext cx="27432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EDC00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Updated 2025</a:t>
            </a:r>
          </a:p>
        </p:txBody>
      </p:sp>
      <p:sp>
        <p:nvSpPr>
          <p:cNvPr id="82" name="Shape 3"/>
          <p:cNvSpPr/>
          <p:nvPr/>
        </p:nvSpPr>
        <p:spPr>
          <a:xfrm>
            <a:off x="731519" y="1463039"/>
            <a:ext cx="1965962" cy="1097281"/>
          </a:xfrm>
          <a:prstGeom prst="rect">
            <a:avLst/>
          </a:prstGeom>
          <a:solidFill>
            <a:srgbClr val="E5E1D2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4"/>
          <p:cNvSpPr txBox="1"/>
          <p:nvPr/>
        </p:nvSpPr>
        <p:spPr>
          <a:xfrm>
            <a:off x="822960" y="16027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Beige</a:t>
            </a:r>
          </a:p>
        </p:txBody>
      </p:sp>
      <p:sp>
        <p:nvSpPr>
          <p:cNvPr id="84" name="Text 5"/>
          <p:cNvSpPr txBox="1"/>
          <p:nvPr/>
        </p:nvSpPr>
        <p:spPr>
          <a:xfrm>
            <a:off x="822960" y="20675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#E5E1D2</a:t>
            </a:r>
          </a:p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R229 G225 B210</a:t>
            </a:r>
          </a:p>
        </p:txBody>
      </p:sp>
      <p:sp>
        <p:nvSpPr>
          <p:cNvPr id="85" name="Text 6"/>
          <p:cNvSpPr txBox="1"/>
          <p:nvPr/>
        </p:nvSpPr>
        <p:spPr>
          <a:xfrm>
            <a:off x="731519" y="2644139"/>
            <a:ext cx="196596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CEDC00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NEW — Primary BG</a:t>
            </a:r>
          </a:p>
        </p:txBody>
      </p:sp>
      <p:sp>
        <p:nvSpPr>
          <p:cNvPr id="86" name="Shape 7"/>
          <p:cNvSpPr/>
          <p:nvPr/>
        </p:nvSpPr>
        <p:spPr>
          <a:xfrm>
            <a:off x="2880360" y="1463039"/>
            <a:ext cx="1965961" cy="1097281"/>
          </a:xfrm>
          <a:prstGeom prst="rect">
            <a:avLst/>
          </a:prstGeom>
          <a:solidFill>
            <a:srgbClr val="CEDC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87" name="Text 8"/>
          <p:cNvSpPr txBox="1"/>
          <p:nvPr/>
        </p:nvSpPr>
        <p:spPr>
          <a:xfrm>
            <a:off x="2971800" y="1602739"/>
            <a:ext cx="18288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Olive</a:t>
            </a:r>
          </a:p>
        </p:txBody>
      </p:sp>
      <p:sp>
        <p:nvSpPr>
          <p:cNvPr id="88" name="Text 9"/>
          <p:cNvSpPr txBox="1"/>
          <p:nvPr/>
        </p:nvSpPr>
        <p:spPr>
          <a:xfrm>
            <a:off x="2971800" y="2067560"/>
            <a:ext cx="182880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#CEDC00</a:t>
            </a:r>
          </a:p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R206 G220 B0</a:t>
            </a:r>
          </a:p>
        </p:txBody>
      </p:sp>
      <p:sp>
        <p:nvSpPr>
          <p:cNvPr id="89" name="Text 10"/>
          <p:cNvSpPr txBox="1"/>
          <p:nvPr/>
        </p:nvSpPr>
        <p:spPr>
          <a:xfrm>
            <a:off x="2880360" y="2644139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Accent</a:t>
            </a:r>
          </a:p>
        </p:txBody>
      </p:sp>
      <p:sp>
        <p:nvSpPr>
          <p:cNvPr id="90" name="Shape 11"/>
          <p:cNvSpPr/>
          <p:nvPr/>
        </p:nvSpPr>
        <p:spPr>
          <a:xfrm>
            <a:off x="5029200" y="1463039"/>
            <a:ext cx="1965961" cy="1097281"/>
          </a:xfrm>
          <a:prstGeom prst="rect">
            <a:avLst/>
          </a:prstGeom>
          <a:solidFill>
            <a:srgbClr val="231815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1" name="Text 12"/>
          <p:cNvSpPr txBox="1"/>
          <p:nvPr/>
        </p:nvSpPr>
        <p:spPr>
          <a:xfrm>
            <a:off x="5120640" y="16027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Brown</a:t>
            </a:r>
          </a:p>
        </p:txBody>
      </p:sp>
      <p:sp>
        <p:nvSpPr>
          <p:cNvPr id="92" name="Text 13"/>
          <p:cNvSpPr txBox="1"/>
          <p:nvPr/>
        </p:nvSpPr>
        <p:spPr>
          <a:xfrm>
            <a:off x="5120640" y="20675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#231815</a:t>
            </a:r>
          </a:p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R35 G24 B21</a:t>
            </a:r>
          </a:p>
        </p:txBody>
      </p:sp>
      <p:sp>
        <p:nvSpPr>
          <p:cNvPr id="93" name="Text 14"/>
          <p:cNvSpPr txBox="1"/>
          <p:nvPr/>
        </p:nvSpPr>
        <p:spPr>
          <a:xfrm>
            <a:off x="5029200" y="2644139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Dark BG / Text</a:t>
            </a:r>
          </a:p>
        </p:txBody>
      </p:sp>
      <p:sp>
        <p:nvSpPr>
          <p:cNvPr id="94" name="Shape 15"/>
          <p:cNvSpPr/>
          <p:nvPr/>
        </p:nvSpPr>
        <p:spPr>
          <a:xfrm>
            <a:off x="7178040" y="1463039"/>
            <a:ext cx="1965961" cy="109728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5" name="Text 16"/>
          <p:cNvSpPr txBox="1"/>
          <p:nvPr/>
        </p:nvSpPr>
        <p:spPr>
          <a:xfrm>
            <a:off x="7269480" y="16027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Black</a:t>
            </a:r>
          </a:p>
        </p:txBody>
      </p:sp>
      <p:sp>
        <p:nvSpPr>
          <p:cNvPr id="96" name="Text 17"/>
          <p:cNvSpPr txBox="1"/>
          <p:nvPr/>
        </p:nvSpPr>
        <p:spPr>
          <a:xfrm>
            <a:off x="7269480" y="20675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#000000</a:t>
            </a:r>
          </a:p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R0 G0 B0</a:t>
            </a:r>
          </a:p>
        </p:txBody>
      </p:sp>
      <p:sp>
        <p:nvSpPr>
          <p:cNvPr id="97" name="Text 18"/>
          <p:cNvSpPr txBox="1"/>
          <p:nvPr/>
        </p:nvSpPr>
        <p:spPr>
          <a:xfrm>
            <a:off x="7178040" y="2644139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Primary Text</a:t>
            </a:r>
          </a:p>
        </p:txBody>
      </p:sp>
      <p:sp>
        <p:nvSpPr>
          <p:cNvPr id="98" name="Shape 19"/>
          <p:cNvSpPr/>
          <p:nvPr/>
        </p:nvSpPr>
        <p:spPr>
          <a:xfrm>
            <a:off x="731519" y="3291840"/>
            <a:ext cx="1965962" cy="1097281"/>
          </a:xfrm>
          <a:prstGeom prst="rect">
            <a:avLst/>
          </a:prstGeom>
          <a:solidFill>
            <a:srgbClr val="727171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9" name="Text 20"/>
          <p:cNvSpPr txBox="1"/>
          <p:nvPr/>
        </p:nvSpPr>
        <p:spPr>
          <a:xfrm>
            <a:off x="822960" y="34315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Gray</a:t>
            </a:r>
          </a:p>
        </p:txBody>
      </p:sp>
      <p:sp>
        <p:nvSpPr>
          <p:cNvPr id="100" name="Text 21"/>
          <p:cNvSpPr txBox="1"/>
          <p:nvPr/>
        </p:nvSpPr>
        <p:spPr>
          <a:xfrm>
            <a:off x="822960" y="38963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#727171</a:t>
            </a:r>
          </a:p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R114 G113 B113</a:t>
            </a:r>
          </a:p>
        </p:txBody>
      </p:sp>
      <p:sp>
        <p:nvSpPr>
          <p:cNvPr id="101" name="Text 22"/>
          <p:cNvSpPr txBox="1"/>
          <p:nvPr/>
        </p:nvSpPr>
        <p:spPr>
          <a:xfrm>
            <a:off x="731519" y="4472940"/>
            <a:ext cx="196596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Secondary Text</a:t>
            </a:r>
          </a:p>
        </p:txBody>
      </p:sp>
      <p:sp>
        <p:nvSpPr>
          <p:cNvPr id="102" name="Shape 23"/>
          <p:cNvSpPr/>
          <p:nvPr/>
        </p:nvSpPr>
        <p:spPr>
          <a:xfrm>
            <a:off x="2880360" y="3291840"/>
            <a:ext cx="1965961" cy="1097281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3" name="Text 24"/>
          <p:cNvSpPr txBox="1"/>
          <p:nvPr/>
        </p:nvSpPr>
        <p:spPr>
          <a:xfrm>
            <a:off x="2971800" y="3431539"/>
            <a:ext cx="18288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Light Gray</a:t>
            </a:r>
          </a:p>
        </p:txBody>
      </p:sp>
      <p:sp>
        <p:nvSpPr>
          <p:cNvPr id="104" name="Text 25"/>
          <p:cNvSpPr txBox="1"/>
          <p:nvPr/>
        </p:nvSpPr>
        <p:spPr>
          <a:xfrm>
            <a:off x="2971800" y="3896360"/>
            <a:ext cx="1828800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#F2F2F2</a:t>
            </a:r>
          </a:p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R242 G242 B242</a:t>
            </a:r>
          </a:p>
        </p:txBody>
      </p:sp>
      <p:sp>
        <p:nvSpPr>
          <p:cNvPr id="105" name="Text 26"/>
          <p:cNvSpPr txBox="1"/>
          <p:nvPr/>
        </p:nvSpPr>
        <p:spPr>
          <a:xfrm>
            <a:off x="2880360" y="4472940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Card / BG</a:t>
            </a:r>
          </a:p>
        </p:txBody>
      </p:sp>
      <p:sp>
        <p:nvSpPr>
          <p:cNvPr id="106" name="Shape 27"/>
          <p:cNvSpPr/>
          <p:nvPr/>
        </p:nvSpPr>
        <p:spPr>
          <a:xfrm>
            <a:off x="5029200" y="3291840"/>
            <a:ext cx="1965961" cy="1097281"/>
          </a:xfrm>
          <a:prstGeom prst="rect">
            <a:avLst/>
          </a:prstGeom>
          <a:solidFill>
            <a:srgbClr val="0075C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7" name="Text 28"/>
          <p:cNvSpPr txBox="1"/>
          <p:nvPr/>
        </p:nvSpPr>
        <p:spPr>
          <a:xfrm>
            <a:off x="5120640" y="34315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Blue</a:t>
            </a:r>
          </a:p>
        </p:txBody>
      </p:sp>
      <p:sp>
        <p:nvSpPr>
          <p:cNvPr id="108" name="Text 29"/>
          <p:cNvSpPr txBox="1"/>
          <p:nvPr/>
        </p:nvSpPr>
        <p:spPr>
          <a:xfrm>
            <a:off x="5120640" y="38963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#0075C0</a:t>
            </a:r>
          </a:p>
          <a:p>
            <a:pPr>
              <a:defRPr sz="80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R0 G117 B192</a:t>
            </a:r>
          </a:p>
        </p:txBody>
      </p:sp>
      <p:sp>
        <p:nvSpPr>
          <p:cNvPr id="109" name="Text 30"/>
          <p:cNvSpPr txBox="1"/>
          <p:nvPr/>
        </p:nvSpPr>
        <p:spPr>
          <a:xfrm>
            <a:off x="5029200" y="4472940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Digital Accent</a:t>
            </a:r>
          </a:p>
        </p:txBody>
      </p:sp>
      <p:sp>
        <p:nvSpPr>
          <p:cNvPr id="110" name="Shape 31"/>
          <p:cNvSpPr/>
          <p:nvPr/>
        </p:nvSpPr>
        <p:spPr>
          <a:xfrm>
            <a:off x="7178040" y="3291840"/>
            <a:ext cx="1965961" cy="1097281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1" name="Text 32"/>
          <p:cNvSpPr txBox="1"/>
          <p:nvPr/>
        </p:nvSpPr>
        <p:spPr>
          <a:xfrm>
            <a:off x="7269480" y="3431539"/>
            <a:ext cx="18288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Border</a:t>
            </a:r>
          </a:p>
        </p:txBody>
      </p:sp>
      <p:sp>
        <p:nvSpPr>
          <p:cNvPr id="112" name="Text 33"/>
          <p:cNvSpPr txBox="1"/>
          <p:nvPr/>
        </p:nvSpPr>
        <p:spPr>
          <a:xfrm>
            <a:off x="7269480" y="3896360"/>
            <a:ext cx="1828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#BFBFBF</a:t>
            </a:r>
          </a:p>
          <a:p>
            <a:pPr>
              <a:defRPr sz="8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R191 G191 B191</a:t>
            </a:r>
          </a:p>
        </p:txBody>
      </p:sp>
      <p:sp>
        <p:nvSpPr>
          <p:cNvPr id="113" name="Text 34"/>
          <p:cNvSpPr txBox="1"/>
          <p:nvPr/>
        </p:nvSpPr>
        <p:spPr>
          <a:xfrm>
            <a:off x="7178040" y="4472940"/>
            <a:ext cx="196596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Border 0.5pt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25"/>
          <p:cNvSpPr/>
          <p:nvPr/>
        </p:nvSpPr>
        <p:spPr>
          <a:xfrm>
            <a:off x="2631480" y="1188503"/>
            <a:ext cx="3083260" cy="101975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72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116" name="Rectangle 25"/>
          <p:cNvSpPr/>
          <p:nvPr/>
        </p:nvSpPr>
        <p:spPr>
          <a:xfrm>
            <a:off x="5714019" y="1188503"/>
            <a:ext cx="3083260" cy="1019754"/>
          </a:xfrm>
          <a:prstGeom prst="rect">
            <a:avLst/>
          </a:prstGeom>
          <a:solidFill>
            <a:srgbClr val="727171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72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117" name="Rectangle 25"/>
          <p:cNvSpPr/>
          <p:nvPr/>
        </p:nvSpPr>
        <p:spPr>
          <a:xfrm>
            <a:off x="2642557" y="2994169"/>
            <a:ext cx="3083260" cy="1019754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34289" tIns="34289" rIns="34289" bIns="34289" anchor="ctr"/>
          <a:lstStyle/>
          <a:p>
            <a:pPr algn="ctr" defTabSz="685800">
              <a:defRPr sz="72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sp>
        <p:nvSpPr>
          <p:cNvPr id="118" name="TextBox 17"/>
          <p:cNvSpPr txBox="1"/>
          <p:nvPr/>
        </p:nvSpPr>
        <p:spPr>
          <a:xfrm>
            <a:off x="2777701" y="1293278"/>
            <a:ext cx="1724548" cy="23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b="1" sz="1000">
                <a:solidFill>
                  <a:srgbClr val="FFFFFF"/>
                </a:solidFill>
                <a:latin typeface="DMSans-9ptRegular_Bold"/>
                <a:ea typeface="DMSans-9ptRegular_Bold"/>
                <a:cs typeface="DMSans-9ptRegular_Bold"/>
                <a:sym typeface="DMSans-9ptRegular_Bold"/>
              </a:defRPr>
            </a:lvl1pPr>
          </a:lstStyle>
          <a:p>
            <a:pPr/>
            <a:r>
              <a:t>D Black</a:t>
            </a:r>
          </a:p>
        </p:txBody>
      </p:sp>
      <p:sp>
        <p:nvSpPr>
          <p:cNvPr id="119" name="TextBox 16"/>
          <p:cNvSpPr txBox="1"/>
          <p:nvPr/>
        </p:nvSpPr>
        <p:spPr>
          <a:xfrm>
            <a:off x="2777701" y="1647257"/>
            <a:ext cx="1302694" cy="474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R0 G0 B0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C74 M71 Y64 K87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#000000</a:t>
            </a:r>
          </a:p>
        </p:txBody>
      </p:sp>
      <p:sp>
        <p:nvSpPr>
          <p:cNvPr id="120" name="TextBox 13"/>
          <p:cNvSpPr txBox="1"/>
          <p:nvPr/>
        </p:nvSpPr>
        <p:spPr>
          <a:xfrm>
            <a:off x="2596904" y="792897"/>
            <a:ext cx="1626189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b="1" sz="1200">
                <a:solidFill>
                  <a:srgbClr val="29203A"/>
                </a:solidFill>
                <a:latin typeface="DMSans-9ptRegular_Bold"/>
                <a:ea typeface="DMSans-9ptRegular_Bold"/>
                <a:cs typeface="DMSans-9ptRegular_Bold"/>
                <a:sym typeface="DMSans-9ptRegular_Bold"/>
              </a:defRPr>
            </a:lvl1pPr>
          </a:lstStyle>
          <a:p>
            <a:pPr/>
            <a:r>
              <a:t>Text Color</a:t>
            </a:r>
          </a:p>
        </p:txBody>
      </p:sp>
      <p:sp>
        <p:nvSpPr>
          <p:cNvPr id="121" name="TextBox 10"/>
          <p:cNvSpPr txBox="1"/>
          <p:nvPr/>
        </p:nvSpPr>
        <p:spPr>
          <a:xfrm>
            <a:off x="417648" y="856586"/>
            <a:ext cx="1653129" cy="690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defTabSz="685800">
              <a:lnSpc>
                <a:spcPct val="150000"/>
              </a:lnSpc>
              <a:defRPr sz="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  <a:r>
              <a:t>색상은 텍스트 가독성에 중요한 역할을 합니다.</a:t>
            </a:r>
          </a:p>
          <a:p>
            <a:pPr defTabSz="685800">
              <a:lnSpc>
                <a:spcPct val="150000"/>
              </a:lnSpc>
              <a:defRPr sz="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  <a:r>
              <a:t>사용자가 계층구조를 파악할 수 있을 정도의</a:t>
            </a:r>
          </a:p>
          <a:p>
            <a:pPr defTabSz="685800">
              <a:lnSpc>
                <a:spcPct val="150000"/>
              </a:lnSpc>
              <a:defRPr sz="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  <a:r>
              <a:t>명도 차이를 가져야합니다.</a:t>
            </a:r>
          </a:p>
          <a:p>
            <a:pPr defTabSz="685800">
              <a:lnSpc>
                <a:spcPct val="150000"/>
              </a:lnSpc>
              <a:defRPr sz="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</a:p>
          <a:p>
            <a:pPr marL="60157" indent="-60157" defTabSz="685800">
              <a:lnSpc>
                <a:spcPct val="150000"/>
              </a:lnSpc>
              <a:buSzPct val="100000"/>
              <a:buChar char="•"/>
              <a:defRPr sz="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pPr>
            <a:r>
              <a:t>선 두께는 0.5로 사용하세요</a:t>
            </a:r>
          </a:p>
        </p:txBody>
      </p:sp>
      <p:sp>
        <p:nvSpPr>
          <p:cNvPr id="122" name="TextBox 17"/>
          <p:cNvSpPr txBox="1"/>
          <p:nvPr/>
        </p:nvSpPr>
        <p:spPr>
          <a:xfrm>
            <a:off x="5830463" y="1293278"/>
            <a:ext cx="1724548" cy="23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b="1" sz="1000">
                <a:solidFill>
                  <a:srgbClr val="FFFFFF"/>
                </a:solidFill>
                <a:latin typeface="DMSans-9ptRegular_Bold"/>
                <a:ea typeface="DMSans-9ptRegular_Bold"/>
                <a:cs typeface="DMSans-9ptRegular_Bold"/>
                <a:sym typeface="DMSans-9ptRegular_Bold"/>
              </a:defRPr>
            </a:lvl1pPr>
          </a:lstStyle>
          <a:p>
            <a:pPr/>
            <a:r>
              <a:t>D Gray</a:t>
            </a:r>
          </a:p>
        </p:txBody>
      </p:sp>
      <p:sp>
        <p:nvSpPr>
          <p:cNvPr id="123" name="TextBox 16"/>
          <p:cNvSpPr txBox="1"/>
          <p:nvPr/>
        </p:nvSpPr>
        <p:spPr>
          <a:xfrm>
            <a:off x="5830463" y="1647257"/>
            <a:ext cx="1302695" cy="474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R114 G113 B113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C63 M55 Y52 K2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#727171</a:t>
            </a:r>
          </a:p>
        </p:txBody>
      </p:sp>
      <p:sp>
        <p:nvSpPr>
          <p:cNvPr id="124" name="TextBox 17"/>
          <p:cNvSpPr txBox="1"/>
          <p:nvPr/>
        </p:nvSpPr>
        <p:spPr>
          <a:xfrm>
            <a:off x="2788778" y="3098944"/>
            <a:ext cx="1724548" cy="23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b="1" sz="1000">
                <a:solidFill>
                  <a:srgbClr val="FFFFFF"/>
                </a:solidFill>
                <a:latin typeface="DMSans-9ptRegular_Bold"/>
                <a:ea typeface="DMSans-9ptRegular_Bold"/>
                <a:cs typeface="DMSans-9ptRegular_Bold"/>
                <a:sym typeface="DMSans-9ptRegular_Bold"/>
              </a:defRPr>
            </a:lvl1pPr>
          </a:lstStyle>
          <a:p>
            <a:pPr/>
            <a:r>
              <a:t>D Border</a:t>
            </a:r>
          </a:p>
        </p:txBody>
      </p:sp>
      <p:sp>
        <p:nvSpPr>
          <p:cNvPr id="125" name="TextBox 16"/>
          <p:cNvSpPr txBox="1"/>
          <p:nvPr/>
        </p:nvSpPr>
        <p:spPr>
          <a:xfrm>
            <a:off x="2788778" y="3452923"/>
            <a:ext cx="1302694" cy="474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R191 G191 B191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C23 M17 Y15 K0</a:t>
            </a:r>
          </a:p>
          <a:p>
            <a:pPr defTabSz="685800">
              <a:lnSpc>
                <a:spcPct val="150000"/>
              </a:lnSpc>
              <a:defRPr sz="6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#BFBFBF</a:t>
            </a:r>
          </a:p>
        </p:txBody>
      </p:sp>
      <p:sp>
        <p:nvSpPr>
          <p:cNvPr id="126" name="TextBox 13"/>
          <p:cNvSpPr txBox="1"/>
          <p:nvPr/>
        </p:nvSpPr>
        <p:spPr>
          <a:xfrm>
            <a:off x="2607980" y="2598563"/>
            <a:ext cx="1626189" cy="271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b="1" sz="1200">
                <a:solidFill>
                  <a:srgbClr val="29203A"/>
                </a:solidFill>
                <a:latin typeface="DMSans-9ptRegular_Bold"/>
                <a:ea typeface="DMSans-9ptRegular_Bold"/>
                <a:cs typeface="DMSans-9ptRegular_Bold"/>
                <a:sym typeface="DMSans-9ptRegular_Bold"/>
              </a:defRPr>
            </a:lvl1pPr>
          </a:lstStyle>
          <a:p>
            <a:pPr/>
            <a:r>
              <a:t>Border Color</a:t>
            </a:r>
          </a:p>
        </p:txBody>
      </p:sp>
      <p:sp>
        <p:nvSpPr>
          <p:cNvPr id="127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130" name="Text 1"/>
          <p:cNvSpPr txBox="1"/>
          <p:nvPr/>
        </p:nvSpPr>
        <p:spPr>
          <a:xfrm>
            <a:off x="731519" y="588010"/>
            <a:ext cx="54864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Color Usage Guide</a:t>
            </a:r>
          </a:p>
        </p:txBody>
      </p:sp>
      <p:sp>
        <p:nvSpPr>
          <p:cNvPr id="131" name="Text 2"/>
          <p:cNvSpPr txBox="1"/>
          <p:nvPr/>
        </p:nvSpPr>
        <p:spPr>
          <a:xfrm>
            <a:off x="731519" y="1394460"/>
            <a:ext cx="109728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2022</a:t>
            </a:r>
          </a:p>
        </p:txBody>
      </p:sp>
      <p:sp>
        <p:nvSpPr>
          <p:cNvPr id="132" name="Text 3"/>
          <p:cNvSpPr txBox="1"/>
          <p:nvPr/>
        </p:nvSpPr>
        <p:spPr>
          <a:xfrm>
            <a:off x="4846320" y="1394460"/>
            <a:ext cx="109728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2025</a:t>
            </a:r>
          </a:p>
        </p:txBody>
      </p:sp>
      <p:sp>
        <p:nvSpPr>
          <p:cNvPr id="133" name="Text 4"/>
          <p:cNvSpPr txBox="1"/>
          <p:nvPr/>
        </p:nvSpPr>
        <p:spPr>
          <a:xfrm>
            <a:off x="4114800" y="1375410"/>
            <a:ext cx="457200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→</a:t>
            </a:r>
          </a:p>
        </p:txBody>
      </p:sp>
      <p:sp>
        <p:nvSpPr>
          <p:cNvPr id="134" name="Shape 5"/>
          <p:cNvSpPr/>
          <p:nvPr/>
        </p:nvSpPr>
        <p:spPr>
          <a:xfrm>
            <a:off x="731519" y="1828800"/>
            <a:ext cx="1554481" cy="914400"/>
          </a:xfrm>
          <a:prstGeom prst="rect">
            <a:avLst/>
          </a:prstGeom>
          <a:solidFill>
            <a:srgbClr val="CEDC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35" name="Text 6"/>
          <p:cNvSpPr txBox="1"/>
          <p:nvPr/>
        </p:nvSpPr>
        <p:spPr>
          <a:xfrm>
            <a:off x="731519" y="2146300"/>
            <a:ext cx="155448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Cover BG</a:t>
            </a:r>
          </a:p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#CEDC00</a:t>
            </a:r>
          </a:p>
        </p:txBody>
      </p:sp>
      <p:sp>
        <p:nvSpPr>
          <p:cNvPr id="136" name="Shape 7"/>
          <p:cNvSpPr/>
          <p:nvPr/>
        </p:nvSpPr>
        <p:spPr>
          <a:xfrm>
            <a:off x="2468879" y="1828800"/>
            <a:ext cx="1554481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7" name="Text 8"/>
          <p:cNvSpPr txBox="1"/>
          <p:nvPr/>
        </p:nvSpPr>
        <p:spPr>
          <a:xfrm>
            <a:off x="2468879" y="2146300"/>
            <a:ext cx="155448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Content BG</a:t>
            </a:r>
          </a:p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#FFFFFF</a:t>
            </a:r>
          </a:p>
        </p:txBody>
      </p:sp>
      <p:sp>
        <p:nvSpPr>
          <p:cNvPr id="138" name="Shape 9"/>
          <p:cNvSpPr/>
          <p:nvPr/>
        </p:nvSpPr>
        <p:spPr>
          <a:xfrm>
            <a:off x="4846320" y="1828800"/>
            <a:ext cx="1554481" cy="914400"/>
          </a:xfrm>
          <a:prstGeom prst="rect">
            <a:avLst/>
          </a:prstGeom>
          <a:solidFill>
            <a:srgbClr val="E5E1D2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10"/>
          <p:cNvSpPr txBox="1"/>
          <p:nvPr/>
        </p:nvSpPr>
        <p:spPr>
          <a:xfrm>
            <a:off x="4846320" y="2146300"/>
            <a:ext cx="155448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Cover / Section</a:t>
            </a:r>
          </a:p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#E5E1D2</a:t>
            </a:r>
          </a:p>
        </p:txBody>
      </p:sp>
      <p:sp>
        <p:nvSpPr>
          <p:cNvPr id="140" name="Shape 11"/>
          <p:cNvSpPr/>
          <p:nvPr/>
        </p:nvSpPr>
        <p:spPr>
          <a:xfrm>
            <a:off x="6583680" y="1828800"/>
            <a:ext cx="1554481" cy="91440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1" name="Text 12"/>
          <p:cNvSpPr txBox="1"/>
          <p:nvPr/>
        </p:nvSpPr>
        <p:spPr>
          <a:xfrm>
            <a:off x="6583680" y="2146300"/>
            <a:ext cx="155448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Content BG</a:t>
            </a:r>
          </a:p>
          <a:p>
            <a:pPr algn="ctr">
              <a:defRPr sz="900">
                <a:solidFill>
                  <a:srgbClr val="231815"/>
                </a:solidFill>
                <a:latin typeface="Consolas"/>
                <a:ea typeface="Consolas"/>
                <a:cs typeface="Consolas"/>
                <a:sym typeface="Consolas"/>
              </a:defRPr>
            </a:pPr>
            <a:r>
              <a:t>#FFFFFF</a:t>
            </a:r>
          </a:p>
        </p:txBody>
      </p:sp>
      <p:sp>
        <p:nvSpPr>
          <p:cNvPr id="142" name="Text 13"/>
          <p:cNvSpPr txBox="1"/>
          <p:nvPr/>
        </p:nvSpPr>
        <p:spPr>
          <a:xfrm>
            <a:off x="731519" y="3072130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Cover &amp; Section Dividers</a:t>
            </a:r>
          </a:p>
        </p:txBody>
      </p:sp>
      <p:sp>
        <p:nvSpPr>
          <p:cNvPr id="143" name="Text 14"/>
          <p:cNvSpPr txBox="1"/>
          <p:nvPr/>
        </p:nvSpPr>
        <p:spPr>
          <a:xfrm>
            <a:off x="3931920" y="3072130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Use D Beige (#E5E1D2) as primary background</a:t>
            </a:r>
          </a:p>
        </p:txBody>
      </p:sp>
      <p:sp>
        <p:nvSpPr>
          <p:cNvPr id="144" name="Text 15"/>
          <p:cNvSpPr txBox="1"/>
          <p:nvPr/>
        </p:nvSpPr>
        <p:spPr>
          <a:xfrm>
            <a:off x="731519" y="3401313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Content Slides</a:t>
            </a:r>
          </a:p>
        </p:txBody>
      </p:sp>
      <p:sp>
        <p:nvSpPr>
          <p:cNvPr id="145" name="Text 16"/>
          <p:cNvSpPr txBox="1"/>
          <p:nvPr/>
        </p:nvSpPr>
        <p:spPr>
          <a:xfrm>
            <a:off x="3931920" y="3401313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White (#FFFFFF) remains standard</a:t>
            </a:r>
          </a:p>
        </p:txBody>
      </p:sp>
      <p:sp>
        <p:nvSpPr>
          <p:cNvPr id="146" name="Text 17"/>
          <p:cNvSpPr txBox="1"/>
          <p:nvPr/>
        </p:nvSpPr>
        <p:spPr>
          <a:xfrm>
            <a:off x="731519" y="3730497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Closing &amp; Dark Slides</a:t>
            </a:r>
          </a:p>
        </p:txBody>
      </p:sp>
      <p:sp>
        <p:nvSpPr>
          <p:cNvPr id="147" name="Text 18"/>
          <p:cNvSpPr txBox="1"/>
          <p:nvPr/>
        </p:nvSpPr>
        <p:spPr>
          <a:xfrm>
            <a:off x="3931920" y="3730497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Use D Brown (#231815) for Thank You, emphasis</a:t>
            </a:r>
          </a:p>
        </p:txBody>
      </p:sp>
      <p:sp>
        <p:nvSpPr>
          <p:cNvPr id="148" name="Text 19"/>
          <p:cNvSpPr txBox="1"/>
          <p:nvPr/>
        </p:nvSpPr>
        <p:spPr>
          <a:xfrm>
            <a:off x="731519" y="4059681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Olive (#CEDC00)</a:t>
            </a:r>
          </a:p>
        </p:txBody>
      </p:sp>
      <p:sp>
        <p:nvSpPr>
          <p:cNvPr id="149" name="Text 20"/>
          <p:cNvSpPr txBox="1"/>
          <p:nvPr/>
        </p:nvSpPr>
        <p:spPr>
          <a:xfrm>
            <a:off x="3931920" y="4059681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Reduced to accent — circles, highlights, Venn overlaps</a:t>
            </a:r>
          </a:p>
        </p:txBody>
      </p:sp>
      <p:sp>
        <p:nvSpPr>
          <p:cNvPr id="150" name="Text 21"/>
          <p:cNvSpPr txBox="1"/>
          <p:nvPr/>
        </p:nvSpPr>
        <p:spPr>
          <a:xfrm>
            <a:off x="731519" y="4388865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 Blue (#0075C0)</a:t>
            </a:r>
          </a:p>
        </p:txBody>
      </p:sp>
      <p:sp>
        <p:nvSpPr>
          <p:cNvPr id="151" name="Text 22"/>
          <p:cNvSpPr txBox="1"/>
          <p:nvPr/>
        </p:nvSpPr>
        <p:spPr>
          <a:xfrm>
            <a:off x="3931920" y="4388865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Digital/web accent only — diagrams, data visualisations</a:t>
            </a:r>
          </a:p>
        </p:txBody>
      </p:sp>
      <p:sp>
        <p:nvSpPr>
          <p:cNvPr id="152" name="Text 23"/>
          <p:cNvSpPr txBox="1"/>
          <p:nvPr/>
        </p:nvSpPr>
        <p:spPr>
          <a:xfrm>
            <a:off x="731519" y="4718050"/>
            <a:ext cx="32004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Borders</a:t>
            </a:r>
          </a:p>
        </p:txBody>
      </p:sp>
      <p:sp>
        <p:nvSpPr>
          <p:cNvPr id="153" name="Text 24"/>
          <p:cNvSpPr txBox="1"/>
          <p:nvPr/>
        </p:nvSpPr>
        <p:spPr>
          <a:xfrm>
            <a:off x="3931920" y="4718050"/>
            <a:ext cx="475488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0.5pt, D Border (#BFBFBF)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156" name="Text 1"/>
          <p:cNvSpPr txBox="1"/>
          <p:nvPr/>
        </p:nvSpPr>
        <p:spPr>
          <a:xfrm>
            <a:off x="731519" y="679449"/>
            <a:ext cx="32004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Typography</a:t>
            </a:r>
          </a:p>
        </p:txBody>
      </p:sp>
      <p:sp>
        <p:nvSpPr>
          <p:cNvPr id="157" name="Shape 2"/>
          <p:cNvSpPr/>
          <p:nvPr/>
        </p:nvSpPr>
        <p:spPr>
          <a:xfrm>
            <a:off x="502919" y="1834343"/>
            <a:ext cx="3657601" cy="1"/>
          </a:xfrm>
          <a:prstGeom prst="line">
            <a:avLst/>
          </a:prstGeom>
          <a:ln w="12700">
            <a:solidFill>
              <a:srgbClr val="231815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8" name="Text 3"/>
          <p:cNvSpPr txBox="1"/>
          <p:nvPr/>
        </p:nvSpPr>
        <p:spPr>
          <a:xfrm>
            <a:off x="502919" y="1975313"/>
            <a:ext cx="36576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231815"/>
                </a:solidFill>
                <a:latin typeface="Apple SD 산돌고딕 Neo 볼드체"/>
                <a:ea typeface="Apple SD 산돌고딕 Neo 볼드체"/>
                <a:cs typeface="Apple SD 산돌고딕 Neo 볼드체"/>
                <a:sym typeface="Apple SD 산돌고딕 Neo 볼드체"/>
              </a:defRPr>
            </a:lvl1pPr>
          </a:lstStyle>
          <a:p>
            <a:pPr/>
            <a:r>
              <a:t>Apple SD Gothic Neo</a:t>
            </a:r>
          </a:p>
        </p:txBody>
      </p:sp>
      <p:sp>
        <p:nvSpPr>
          <p:cNvPr id="159" name="Text 4"/>
          <p:cNvSpPr txBox="1"/>
          <p:nvPr/>
        </p:nvSpPr>
        <p:spPr>
          <a:xfrm>
            <a:off x="2971799" y="2026113"/>
            <a:ext cx="1371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KOREAN</a:t>
            </a:r>
          </a:p>
        </p:txBody>
      </p:sp>
      <p:sp>
        <p:nvSpPr>
          <p:cNvPr id="160" name="Text 5"/>
          <p:cNvSpPr txBox="1"/>
          <p:nvPr/>
        </p:nvSpPr>
        <p:spPr>
          <a:xfrm>
            <a:off x="502919" y="2535384"/>
            <a:ext cx="1371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Regular</a:t>
            </a:r>
          </a:p>
        </p:txBody>
      </p:sp>
      <p:sp>
        <p:nvSpPr>
          <p:cNvPr id="161" name="Text 6"/>
          <p:cNvSpPr txBox="1"/>
          <p:nvPr/>
        </p:nvSpPr>
        <p:spPr>
          <a:xfrm>
            <a:off x="1695969" y="2503634"/>
            <a:ext cx="292175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31815"/>
                </a:solidFill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pPr/>
            <a:r>
              <a:t>디인텔리전스 데이터 기반 의사결정 지원</a:t>
            </a:r>
          </a:p>
        </p:txBody>
      </p:sp>
      <p:sp>
        <p:nvSpPr>
          <p:cNvPr id="162" name="Text 7"/>
          <p:cNvSpPr txBox="1"/>
          <p:nvPr/>
        </p:nvSpPr>
        <p:spPr>
          <a:xfrm>
            <a:off x="502919" y="3175463"/>
            <a:ext cx="1371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Bold</a:t>
            </a:r>
          </a:p>
        </p:txBody>
      </p:sp>
      <p:sp>
        <p:nvSpPr>
          <p:cNvPr id="163" name="Text 8"/>
          <p:cNvSpPr txBox="1"/>
          <p:nvPr/>
        </p:nvSpPr>
        <p:spPr>
          <a:xfrm>
            <a:off x="1695969" y="3143713"/>
            <a:ext cx="292175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31815"/>
                </a:solidFill>
                <a:latin typeface="Apple SD 산돌고딕 Neo 볼드체"/>
                <a:ea typeface="Apple SD 산돌고딕 Neo 볼드체"/>
                <a:cs typeface="Apple SD 산돌고딕 Neo 볼드체"/>
                <a:sym typeface="Apple SD 산돌고딕 Neo 볼드체"/>
              </a:defRPr>
            </a:lvl1pPr>
          </a:lstStyle>
          <a:p>
            <a:pPr/>
            <a:r>
              <a:t>디인텔리전스 데이터 기반 의사결정 지원</a:t>
            </a:r>
          </a:p>
        </p:txBody>
      </p:sp>
      <p:sp>
        <p:nvSpPr>
          <p:cNvPr id="164" name="Shape 9"/>
          <p:cNvSpPr/>
          <p:nvPr/>
        </p:nvSpPr>
        <p:spPr>
          <a:xfrm>
            <a:off x="4800600" y="1834343"/>
            <a:ext cx="3840480" cy="1"/>
          </a:xfrm>
          <a:prstGeom prst="line">
            <a:avLst/>
          </a:prstGeom>
          <a:ln w="12700">
            <a:solidFill>
              <a:srgbClr val="231815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5" name="Text 10"/>
          <p:cNvSpPr txBox="1"/>
          <p:nvPr/>
        </p:nvSpPr>
        <p:spPr>
          <a:xfrm>
            <a:off x="4800600" y="1956263"/>
            <a:ext cx="2743200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DM Sans</a:t>
            </a:r>
          </a:p>
        </p:txBody>
      </p:sp>
      <p:sp>
        <p:nvSpPr>
          <p:cNvPr id="166" name="Text 11"/>
          <p:cNvSpPr txBox="1"/>
          <p:nvPr/>
        </p:nvSpPr>
        <p:spPr>
          <a:xfrm>
            <a:off x="7269480" y="2026113"/>
            <a:ext cx="1371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0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ENGLISH</a:t>
            </a:r>
          </a:p>
        </p:txBody>
      </p:sp>
      <p:sp>
        <p:nvSpPr>
          <p:cNvPr id="167" name="Text 12"/>
          <p:cNvSpPr txBox="1"/>
          <p:nvPr/>
        </p:nvSpPr>
        <p:spPr>
          <a:xfrm>
            <a:off x="4800600" y="2535384"/>
            <a:ext cx="137160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Regular</a:t>
            </a:r>
          </a:p>
        </p:txBody>
      </p:sp>
      <p:sp>
        <p:nvSpPr>
          <p:cNvPr id="168" name="Text 13"/>
          <p:cNvSpPr txBox="1"/>
          <p:nvPr/>
        </p:nvSpPr>
        <p:spPr>
          <a:xfrm>
            <a:off x="6172200" y="2408384"/>
            <a:ext cx="24688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Objective-oriented Measurement</a:t>
            </a:r>
          </a:p>
        </p:txBody>
      </p:sp>
      <p:sp>
        <p:nvSpPr>
          <p:cNvPr id="169" name="Text 14"/>
          <p:cNvSpPr txBox="1"/>
          <p:nvPr/>
        </p:nvSpPr>
        <p:spPr>
          <a:xfrm>
            <a:off x="4800600" y="3084023"/>
            <a:ext cx="137160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Medium</a:t>
            </a:r>
          </a:p>
        </p:txBody>
      </p:sp>
      <p:sp>
        <p:nvSpPr>
          <p:cNvPr id="170" name="Text 15"/>
          <p:cNvSpPr txBox="1"/>
          <p:nvPr/>
        </p:nvSpPr>
        <p:spPr>
          <a:xfrm>
            <a:off x="6172200" y="2957023"/>
            <a:ext cx="24688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Objective-oriented Measurement</a:t>
            </a:r>
          </a:p>
        </p:txBody>
      </p:sp>
      <p:sp>
        <p:nvSpPr>
          <p:cNvPr id="171" name="Text 16"/>
          <p:cNvSpPr txBox="1"/>
          <p:nvPr/>
        </p:nvSpPr>
        <p:spPr>
          <a:xfrm>
            <a:off x="4800600" y="3632663"/>
            <a:ext cx="137160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Bold</a:t>
            </a:r>
          </a:p>
        </p:txBody>
      </p:sp>
      <p:sp>
        <p:nvSpPr>
          <p:cNvPr id="172" name="Text 17"/>
          <p:cNvSpPr txBox="1"/>
          <p:nvPr/>
        </p:nvSpPr>
        <p:spPr>
          <a:xfrm>
            <a:off x="6172200" y="3505663"/>
            <a:ext cx="246888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Objective-oriented Measurement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175" name="Text 1"/>
          <p:cNvSpPr txBox="1"/>
          <p:nvPr/>
        </p:nvSpPr>
        <p:spPr>
          <a:xfrm>
            <a:off x="731519" y="679449"/>
            <a:ext cx="32004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Typography</a:t>
            </a:r>
          </a:p>
        </p:txBody>
      </p:sp>
      <p:sp>
        <p:nvSpPr>
          <p:cNvPr id="176" name="Text 18"/>
          <p:cNvSpPr txBox="1"/>
          <p:nvPr/>
        </p:nvSpPr>
        <p:spPr>
          <a:xfrm>
            <a:off x="731519" y="1605743"/>
            <a:ext cx="274320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Type Scale</a:t>
            </a:r>
          </a:p>
        </p:txBody>
      </p:sp>
      <p:graphicFrame>
        <p:nvGraphicFramePr>
          <p:cNvPr id="177" name="Table 0"/>
          <p:cNvGraphicFramePr/>
          <p:nvPr/>
        </p:nvGraphicFramePr>
        <p:xfrm>
          <a:off x="731519" y="2014684"/>
          <a:ext cx="7680961" cy="118872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743200"/>
                <a:gridCol w="1280160"/>
                <a:gridCol w="1371600"/>
                <a:gridCol w="2286000"/>
              </a:tblGrid>
              <a:tr h="20116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Element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Size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Weight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Color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Display Title (Section Divider)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54-72pt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Bold / Black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 Brown #231815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Slide Title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28-36pt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Bold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 Brown #231815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Subtitle / Caption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14-16pt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Regular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 Gray #727171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Body Text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11-14pt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Regular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 Brown #231815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Footnote / Page Info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8-10pt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Regular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D Gray #727171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  <a:tr h="16459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Header Bar (Top-left)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10pt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Regular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700">
                          <a:solidFill>
                            <a:srgbClr val="231815"/>
                          </a:solidFill>
                          <a:latin typeface="DM Sans 9pt Regular Regular"/>
                          <a:ea typeface="DM Sans 9pt Regular Regular"/>
                          <a:cs typeface="DM Sans 9pt Regular Regular"/>
                          <a:sym typeface="DM Sans 9pt Regular Regular"/>
                        </a:rPr>
                        <a:t>Warm Gray #C8C4B8</a:t>
                      </a:r>
                    </a:p>
                  </a:txBody>
                  <a:tcPr marL="45720" marR="45720" marT="45720" marB="45720" anchor="t" anchorCtr="0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6350">
                      <a:solidFill>
                        <a:srgbClr val="BFBFBF"/>
                      </a:solidFill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180" name="Text 1"/>
          <p:cNvSpPr txBox="1"/>
          <p:nvPr/>
        </p:nvSpPr>
        <p:spPr>
          <a:xfrm>
            <a:off x="731519" y="588010"/>
            <a:ext cx="45720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Layout Motifs</a:t>
            </a:r>
          </a:p>
        </p:txBody>
      </p:sp>
      <p:sp>
        <p:nvSpPr>
          <p:cNvPr id="181" name="Text 2"/>
          <p:cNvSpPr txBox="1"/>
          <p:nvPr/>
        </p:nvSpPr>
        <p:spPr>
          <a:xfrm>
            <a:off x="731519" y="1054100"/>
            <a:ext cx="365760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EDC00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New 2025 Visual Language</a:t>
            </a:r>
          </a:p>
        </p:txBody>
      </p:sp>
      <p:sp>
        <p:nvSpPr>
          <p:cNvPr id="182" name="Shape 3"/>
          <p:cNvSpPr/>
          <p:nvPr/>
        </p:nvSpPr>
        <p:spPr>
          <a:xfrm>
            <a:off x="731519" y="1554480"/>
            <a:ext cx="2560322" cy="2011679"/>
          </a:xfrm>
          <a:prstGeom prst="rect">
            <a:avLst/>
          </a:prstGeom>
          <a:solidFill>
            <a:srgbClr val="E5E1D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83" name="Shape 4"/>
          <p:cNvSpPr/>
          <p:nvPr/>
        </p:nvSpPr>
        <p:spPr>
          <a:xfrm>
            <a:off x="1097280" y="1828800"/>
            <a:ext cx="27433" cy="1097281"/>
          </a:xfrm>
          <a:prstGeom prst="rect">
            <a:avLst/>
          </a:prstGeom>
          <a:solidFill>
            <a:srgbClr val="C8C4B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84" name="Text 5"/>
          <p:cNvSpPr txBox="1"/>
          <p:nvPr/>
        </p:nvSpPr>
        <p:spPr>
          <a:xfrm>
            <a:off x="1371600" y="2072639"/>
            <a:ext cx="1645921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Section</a:t>
            </a:r>
          </a:p>
          <a:p>
            <a:pPr>
              <a:defRPr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Title</a:t>
            </a:r>
          </a:p>
        </p:txBody>
      </p:sp>
      <p:sp>
        <p:nvSpPr>
          <p:cNvPr id="185" name="Text 6"/>
          <p:cNvSpPr txBox="1"/>
          <p:nvPr/>
        </p:nvSpPr>
        <p:spPr>
          <a:xfrm>
            <a:off x="731519" y="3712209"/>
            <a:ext cx="2560322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Vertical Line Accent</a:t>
            </a:r>
          </a:p>
        </p:txBody>
      </p:sp>
      <p:sp>
        <p:nvSpPr>
          <p:cNvPr id="186" name="Text 7"/>
          <p:cNvSpPr txBox="1"/>
          <p:nvPr/>
        </p:nvSpPr>
        <p:spPr>
          <a:xfrm>
            <a:off x="731519" y="4033520"/>
            <a:ext cx="2560322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Thin vertical line (#C8C4B8) on left side</a:t>
            </a:r>
          </a:p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of section dividers. Height varies with title.</a:t>
            </a:r>
          </a:p>
        </p:txBody>
      </p:sp>
      <p:sp>
        <p:nvSpPr>
          <p:cNvPr id="187" name="Shape 8"/>
          <p:cNvSpPr/>
          <p:nvPr/>
        </p:nvSpPr>
        <p:spPr>
          <a:xfrm>
            <a:off x="3566159" y="1554480"/>
            <a:ext cx="2560321" cy="2011679"/>
          </a:xfrm>
          <a:prstGeom prst="rect">
            <a:avLst/>
          </a:prstGeom>
          <a:solidFill>
            <a:srgbClr val="E5E1D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88" name="Text 9"/>
          <p:cNvSpPr txBox="1"/>
          <p:nvPr/>
        </p:nvSpPr>
        <p:spPr>
          <a:xfrm>
            <a:off x="5120640" y="1668780"/>
            <a:ext cx="73152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•  •  •</a:t>
            </a:r>
          </a:p>
        </p:txBody>
      </p:sp>
      <p:sp>
        <p:nvSpPr>
          <p:cNvPr id="189" name="Text 10"/>
          <p:cNvSpPr txBox="1"/>
          <p:nvPr/>
        </p:nvSpPr>
        <p:spPr>
          <a:xfrm>
            <a:off x="3840479" y="2240280"/>
            <a:ext cx="18288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DATA</a:t>
            </a:r>
          </a:p>
          <a:p>
            <a:pPr>
              <a:defRPr sz="1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INTELLIGENCE</a:t>
            </a:r>
          </a:p>
        </p:txBody>
      </p:sp>
      <p:sp>
        <p:nvSpPr>
          <p:cNvPr id="190" name="Text 11"/>
          <p:cNvSpPr txBox="1"/>
          <p:nvPr/>
        </p:nvSpPr>
        <p:spPr>
          <a:xfrm>
            <a:off x="3566159" y="3712209"/>
            <a:ext cx="256032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Three-Dot Motif</a:t>
            </a:r>
          </a:p>
        </p:txBody>
      </p:sp>
      <p:sp>
        <p:nvSpPr>
          <p:cNvPr id="191" name="Text 12"/>
          <p:cNvSpPr txBox="1"/>
          <p:nvPr/>
        </p:nvSpPr>
        <p:spPr>
          <a:xfrm>
            <a:off x="3566159" y="4033520"/>
            <a:ext cx="256032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Three dots (• • •) in upper-right corner</a:t>
            </a:r>
          </a:p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of cover and featured content slides.</a:t>
            </a:r>
          </a:p>
        </p:txBody>
      </p:sp>
      <p:sp>
        <p:nvSpPr>
          <p:cNvPr id="192" name="Shape 13"/>
          <p:cNvSpPr/>
          <p:nvPr/>
        </p:nvSpPr>
        <p:spPr>
          <a:xfrm>
            <a:off x="6400800" y="1554480"/>
            <a:ext cx="2560321" cy="2011679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3" name="Text 14"/>
          <p:cNvSpPr txBox="1"/>
          <p:nvPr/>
        </p:nvSpPr>
        <p:spPr>
          <a:xfrm>
            <a:off x="6675119" y="2184400"/>
            <a:ext cx="201168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Content Area</a:t>
            </a:r>
          </a:p>
        </p:txBody>
      </p:sp>
      <p:sp>
        <p:nvSpPr>
          <p:cNvPr id="194" name="Text 15"/>
          <p:cNvSpPr txBox="1"/>
          <p:nvPr/>
        </p:nvSpPr>
        <p:spPr>
          <a:xfrm>
            <a:off x="6400800" y="3228340"/>
            <a:ext cx="25603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7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Analysis, Treatment &amp; Growth</a:t>
            </a:r>
          </a:p>
        </p:txBody>
      </p:sp>
      <p:sp>
        <p:nvSpPr>
          <p:cNvPr id="195" name="Text 16"/>
          <p:cNvSpPr txBox="1"/>
          <p:nvPr/>
        </p:nvSpPr>
        <p:spPr>
          <a:xfrm>
            <a:off x="8229600" y="3228340"/>
            <a:ext cx="4572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96" name="Text 17"/>
          <p:cNvSpPr txBox="1"/>
          <p:nvPr/>
        </p:nvSpPr>
        <p:spPr>
          <a:xfrm>
            <a:off x="6400800" y="3712209"/>
            <a:ext cx="256032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Footer Convention</a:t>
            </a:r>
          </a:p>
        </p:txBody>
      </p:sp>
      <p:sp>
        <p:nvSpPr>
          <p:cNvPr id="197" name="Text 18"/>
          <p:cNvSpPr txBox="1"/>
          <p:nvPr/>
        </p:nvSpPr>
        <p:spPr>
          <a:xfrm>
            <a:off x="6400800" y="4033520"/>
            <a:ext cx="256032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'Analysis, Treatment &amp; Growth' tagline</a:t>
            </a:r>
          </a:p>
          <a:p>
            <a: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+ page number at bottom of content slides.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5E1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Credential 2025</a:t>
            </a:r>
          </a:p>
        </p:txBody>
      </p:sp>
      <p:sp>
        <p:nvSpPr>
          <p:cNvPr id="200" name="Shape 1"/>
          <p:cNvSpPr/>
          <p:nvPr/>
        </p:nvSpPr>
        <p:spPr>
          <a:xfrm>
            <a:off x="822960" y="1828800"/>
            <a:ext cx="36577" cy="2011679"/>
          </a:xfrm>
          <a:prstGeom prst="rect">
            <a:avLst/>
          </a:prstGeom>
          <a:solidFill>
            <a:srgbClr val="C8C4B8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1" name="Text 2"/>
          <p:cNvSpPr txBox="1"/>
          <p:nvPr/>
        </p:nvSpPr>
        <p:spPr>
          <a:xfrm>
            <a:off x="1371600" y="1830070"/>
            <a:ext cx="6400800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202" name="Text 3"/>
          <p:cNvSpPr txBox="1"/>
          <p:nvPr/>
        </p:nvSpPr>
        <p:spPr>
          <a:xfrm>
            <a:off x="1371600" y="2994659"/>
            <a:ext cx="640080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Subtitle description goes here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Credential 2025</a:t>
            </a:r>
          </a:p>
        </p:txBody>
      </p:sp>
      <p:sp>
        <p:nvSpPr>
          <p:cNvPr id="205" name="Text 1"/>
          <p:cNvSpPr txBox="1"/>
          <p:nvPr/>
        </p:nvSpPr>
        <p:spPr>
          <a:xfrm>
            <a:off x="731519" y="588010"/>
            <a:ext cx="73152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Content Slide Title</a:t>
            </a:r>
          </a:p>
        </p:txBody>
      </p:sp>
      <p:sp>
        <p:nvSpPr>
          <p:cNvPr id="206" name="Text 2"/>
          <p:cNvSpPr txBox="1"/>
          <p:nvPr/>
        </p:nvSpPr>
        <p:spPr>
          <a:xfrm>
            <a:off x="731519" y="1442719"/>
            <a:ext cx="5029201" cy="772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40000"/>
              </a:lnSpc>
              <a:defRPr sz="12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Body text area — Use Apple SD Gothic Neo for Korean content and DM Sans for English. Keep body text at 11-14pt for readability. Maintain generous whitespace and left-alignment.</a:t>
            </a:r>
          </a:p>
        </p:txBody>
      </p:sp>
      <p:sp>
        <p:nvSpPr>
          <p:cNvPr id="207" name="Shape 3"/>
          <p:cNvSpPr/>
          <p:nvPr/>
        </p:nvSpPr>
        <p:spPr>
          <a:xfrm>
            <a:off x="6217920" y="1188719"/>
            <a:ext cx="2560321" cy="228600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08" name="Text 4"/>
          <p:cNvSpPr txBox="1"/>
          <p:nvPr/>
        </p:nvSpPr>
        <p:spPr>
          <a:xfrm>
            <a:off x="6217920" y="2082799"/>
            <a:ext cx="256032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12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Visual / Chart</a:t>
            </a:r>
          </a:p>
          <a:p>
            <a:pPr algn="ctr">
              <a:defRPr sz="12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Placeholder</a:t>
            </a:r>
          </a:p>
        </p:txBody>
      </p:sp>
      <p:sp>
        <p:nvSpPr>
          <p:cNvPr id="209" name="Text 5"/>
          <p:cNvSpPr txBox="1"/>
          <p:nvPr/>
        </p:nvSpPr>
        <p:spPr>
          <a:xfrm>
            <a:off x="2743200" y="4691380"/>
            <a:ext cx="365760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8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Analysis, Treatment &amp; Growth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5E1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 0"/>
          <p:cNvSpPr txBox="1"/>
          <p:nvPr/>
        </p:nvSpPr>
        <p:spPr>
          <a:xfrm>
            <a:off x="457200" y="388619"/>
            <a:ext cx="91440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7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D.</a:t>
            </a:r>
          </a:p>
          <a:p>
            <a:pPr>
              <a:defRPr sz="7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intelligence</a:t>
            </a:r>
          </a:p>
        </p:txBody>
      </p:sp>
      <p:sp>
        <p:nvSpPr>
          <p:cNvPr id="212" name="Text 1"/>
          <p:cNvSpPr txBox="1"/>
          <p:nvPr/>
        </p:nvSpPr>
        <p:spPr>
          <a:xfrm>
            <a:off x="1188719" y="374650"/>
            <a:ext cx="365760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Credential 2025</a:t>
            </a:r>
          </a:p>
        </p:txBody>
      </p:sp>
      <p:sp>
        <p:nvSpPr>
          <p:cNvPr id="213" name="Text 2"/>
          <p:cNvSpPr txBox="1"/>
          <p:nvPr/>
        </p:nvSpPr>
        <p:spPr>
          <a:xfrm>
            <a:off x="7955280" y="278130"/>
            <a:ext cx="9144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6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•  •  •</a:t>
            </a:r>
          </a:p>
        </p:txBody>
      </p:sp>
      <p:sp>
        <p:nvSpPr>
          <p:cNvPr id="214" name="Text 3"/>
          <p:cNvSpPr txBox="1"/>
          <p:nvPr/>
        </p:nvSpPr>
        <p:spPr>
          <a:xfrm>
            <a:off x="731519" y="1338579"/>
            <a:ext cx="5029201" cy="180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5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PRESENTATION</a:t>
            </a:r>
          </a:p>
          <a:p>
            <a:pPr>
              <a:defRPr sz="54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TITLE HERE</a:t>
            </a:r>
          </a:p>
        </p:txBody>
      </p:sp>
      <p:sp>
        <p:nvSpPr>
          <p:cNvPr id="215" name="Shape 4"/>
          <p:cNvSpPr/>
          <p:nvPr/>
        </p:nvSpPr>
        <p:spPr>
          <a:xfrm>
            <a:off x="731519" y="3474720"/>
            <a:ext cx="36577" cy="1371601"/>
          </a:xfrm>
          <a:prstGeom prst="rect">
            <a:avLst/>
          </a:prstGeom>
          <a:solidFill>
            <a:srgbClr val="231815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16" name="Text 5"/>
          <p:cNvSpPr txBox="1"/>
          <p:nvPr/>
        </p:nvSpPr>
        <p:spPr>
          <a:xfrm>
            <a:off x="914400" y="3595369"/>
            <a:ext cx="365760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- Analysis, Treatment &amp; Growth -</a:t>
            </a:r>
          </a:p>
        </p:txBody>
      </p:sp>
      <p:sp>
        <p:nvSpPr>
          <p:cNvPr id="217" name="Shape 6"/>
          <p:cNvSpPr/>
          <p:nvPr/>
        </p:nvSpPr>
        <p:spPr>
          <a:xfrm>
            <a:off x="5669279" y="731519"/>
            <a:ext cx="3200401" cy="411480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18" name="Text 7"/>
          <p:cNvSpPr txBox="1"/>
          <p:nvPr/>
        </p:nvSpPr>
        <p:spPr>
          <a:xfrm>
            <a:off x="5669279" y="2331720"/>
            <a:ext cx="32004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14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Hero Visual</a:t>
            </a:r>
          </a:p>
          <a:p>
            <a:pPr algn="ctr">
              <a:defRPr sz="14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pPr>
            <a:r>
              <a:t>Placeholder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 0"/>
          <p:cNvSpPr txBox="1"/>
          <p:nvPr/>
        </p:nvSpPr>
        <p:spPr>
          <a:xfrm>
            <a:off x="457200" y="237489"/>
            <a:ext cx="5486400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C8C4B8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D.intelligence Design System 2025</a:t>
            </a:r>
          </a:p>
        </p:txBody>
      </p:sp>
      <p:sp>
        <p:nvSpPr>
          <p:cNvPr id="221" name="Text 1"/>
          <p:cNvSpPr txBox="1"/>
          <p:nvPr/>
        </p:nvSpPr>
        <p:spPr>
          <a:xfrm>
            <a:off x="731519" y="588010"/>
            <a:ext cx="457200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Do's &amp; Don'ts</a:t>
            </a:r>
          </a:p>
        </p:txBody>
      </p:sp>
      <p:sp>
        <p:nvSpPr>
          <p:cNvPr id="222" name="Shape 2"/>
          <p:cNvSpPr/>
          <p:nvPr/>
        </p:nvSpPr>
        <p:spPr>
          <a:xfrm>
            <a:off x="731520" y="1280160"/>
            <a:ext cx="3840480" cy="320041"/>
          </a:xfrm>
          <a:prstGeom prst="rect">
            <a:avLst/>
          </a:prstGeom>
          <a:solidFill>
            <a:srgbClr val="CEDC0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23" name="Text 3"/>
          <p:cNvSpPr txBox="1"/>
          <p:nvPr/>
        </p:nvSpPr>
        <p:spPr>
          <a:xfrm>
            <a:off x="731520" y="1338580"/>
            <a:ext cx="384048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DO</a:t>
            </a:r>
          </a:p>
        </p:txBody>
      </p:sp>
      <p:sp>
        <p:nvSpPr>
          <p:cNvPr id="224" name="Text 4"/>
          <p:cNvSpPr txBox="1"/>
          <p:nvPr/>
        </p:nvSpPr>
        <p:spPr>
          <a:xfrm>
            <a:off x="731520" y="179832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Use D Beige for cover and section dividers</a:t>
            </a:r>
          </a:p>
        </p:txBody>
      </p:sp>
      <p:sp>
        <p:nvSpPr>
          <p:cNvPr id="225" name="Text 5"/>
          <p:cNvSpPr txBox="1"/>
          <p:nvPr/>
        </p:nvSpPr>
        <p:spPr>
          <a:xfrm>
            <a:off x="731520" y="211836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Maintain vertical line accent on section slides</a:t>
            </a:r>
          </a:p>
        </p:txBody>
      </p:sp>
      <p:sp>
        <p:nvSpPr>
          <p:cNvPr id="226" name="Text 6"/>
          <p:cNvSpPr txBox="1"/>
          <p:nvPr/>
        </p:nvSpPr>
        <p:spPr>
          <a:xfrm>
            <a:off x="731520" y="243840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Keep body text 11-14pt for readability</a:t>
            </a:r>
          </a:p>
        </p:txBody>
      </p:sp>
      <p:sp>
        <p:nvSpPr>
          <p:cNvPr id="227" name="Text 7"/>
          <p:cNvSpPr txBox="1"/>
          <p:nvPr/>
        </p:nvSpPr>
        <p:spPr>
          <a:xfrm>
            <a:off x="731520" y="275843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Use D Brown (#231815) as primary text colour</a:t>
            </a:r>
          </a:p>
        </p:txBody>
      </p:sp>
      <p:sp>
        <p:nvSpPr>
          <p:cNvPr id="228" name="Text 8"/>
          <p:cNvSpPr txBox="1"/>
          <p:nvPr/>
        </p:nvSpPr>
        <p:spPr>
          <a:xfrm>
            <a:off x="731520" y="307848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Include 'Analysis, Treatment &amp; Growth' footer</a:t>
            </a:r>
          </a:p>
        </p:txBody>
      </p:sp>
      <p:sp>
        <p:nvSpPr>
          <p:cNvPr id="229" name="Text 9"/>
          <p:cNvSpPr txBox="1"/>
          <p:nvPr/>
        </p:nvSpPr>
        <p:spPr>
          <a:xfrm>
            <a:off x="731520" y="339851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Use D Olive sparingly as accent only</a:t>
            </a:r>
          </a:p>
        </p:txBody>
      </p:sp>
      <p:sp>
        <p:nvSpPr>
          <p:cNvPr id="230" name="Text 10"/>
          <p:cNvSpPr txBox="1"/>
          <p:nvPr/>
        </p:nvSpPr>
        <p:spPr>
          <a:xfrm>
            <a:off x="731520" y="371855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✓  Maintain generous whitespace (0.5" margins min)</a:t>
            </a:r>
          </a:p>
        </p:txBody>
      </p:sp>
      <p:sp>
        <p:nvSpPr>
          <p:cNvPr id="231" name="Shape 11"/>
          <p:cNvSpPr/>
          <p:nvPr/>
        </p:nvSpPr>
        <p:spPr>
          <a:xfrm>
            <a:off x="4846320" y="1280160"/>
            <a:ext cx="3840480" cy="320041"/>
          </a:xfrm>
          <a:prstGeom prst="rect">
            <a:avLst/>
          </a:prstGeom>
          <a:solidFill>
            <a:srgbClr val="231815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32" name="Text 12"/>
          <p:cNvSpPr txBox="1"/>
          <p:nvPr/>
        </p:nvSpPr>
        <p:spPr>
          <a:xfrm>
            <a:off x="4846320" y="1338580"/>
            <a:ext cx="3840480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DON'T</a:t>
            </a:r>
          </a:p>
        </p:txBody>
      </p:sp>
      <p:sp>
        <p:nvSpPr>
          <p:cNvPr id="233" name="Text 13"/>
          <p:cNvSpPr txBox="1"/>
          <p:nvPr/>
        </p:nvSpPr>
        <p:spPr>
          <a:xfrm>
            <a:off x="4846320" y="179832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Use D Olive as full slide background (2022 style)</a:t>
            </a:r>
          </a:p>
        </p:txBody>
      </p:sp>
      <p:sp>
        <p:nvSpPr>
          <p:cNvPr id="234" name="Text 14"/>
          <p:cNvSpPr txBox="1"/>
          <p:nvPr/>
        </p:nvSpPr>
        <p:spPr>
          <a:xfrm>
            <a:off x="4846320" y="211836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Mix D Blue and D Olive as equal-weight colours</a:t>
            </a:r>
          </a:p>
        </p:txBody>
      </p:sp>
      <p:sp>
        <p:nvSpPr>
          <p:cNvPr id="235" name="Text 15"/>
          <p:cNvSpPr txBox="1"/>
          <p:nvPr/>
        </p:nvSpPr>
        <p:spPr>
          <a:xfrm>
            <a:off x="4846320" y="243840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Use text smaller than 8pt anywhere</a:t>
            </a:r>
          </a:p>
        </p:txBody>
      </p:sp>
      <p:sp>
        <p:nvSpPr>
          <p:cNvPr id="236" name="Text 16"/>
          <p:cNvSpPr txBox="1"/>
          <p:nvPr/>
        </p:nvSpPr>
        <p:spPr>
          <a:xfrm>
            <a:off x="4846320" y="275843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Place logo on every content slide</a:t>
            </a:r>
          </a:p>
        </p:txBody>
      </p:sp>
      <p:sp>
        <p:nvSpPr>
          <p:cNvPr id="237" name="Text 17"/>
          <p:cNvSpPr txBox="1"/>
          <p:nvPr/>
        </p:nvSpPr>
        <p:spPr>
          <a:xfrm>
            <a:off x="4846320" y="3078480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Use gradients or drop shadows on text</a:t>
            </a:r>
          </a:p>
        </p:txBody>
      </p:sp>
      <p:sp>
        <p:nvSpPr>
          <p:cNvPr id="238" name="Text 18"/>
          <p:cNvSpPr txBox="1"/>
          <p:nvPr/>
        </p:nvSpPr>
        <p:spPr>
          <a:xfrm>
            <a:off x="4846320" y="339851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Stretch or distort the logomark</a:t>
            </a:r>
          </a:p>
        </p:txBody>
      </p:sp>
      <p:sp>
        <p:nvSpPr>
          <p:cNvPr id="239" name="Text 19"/>
          <p:cNvSpPr txBox="1"/>
          <p:nvPr/>
        </p:nvSpPr>
        <p:spPr>
          <a:xfrm>
            <a:off x="4846320" y="3718559"/>
            <a:ext cx="384048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9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✗  Use colours outside the defined palette</a:t>
            </a:r>
          </a:p>
        </p:txBody>
      </p:sp>
      <p:sp>
        <p:nvSpPr>
          <p:cNvPr id="240" name="Shape 20"/>
          <p:cNvSpPr/>
          <p:nvPr/>
        </p:nvSpPr>
        <p:spPr>
          <a:xfrm>
            <a:off x="731519" y="4114800"/>
            <a:ext cx="7955282" cy="731521"/>
          </a:xfrm>
          <a:prstGeom prst="rect">
            <a:avLst/>
          </a:prstGeom>
          <a:solidFill>
            <a:srgbClr val="E5E1D2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41" name="Text 21"/>
          <p:cNvSpPr txBox="1"/>
          <p:nvPr/>
        </p:nvSpPr>
        <p:spPr>
          <a:xfrm>
            <a:off x="914400" y="4315460"/>
            <a:ext cx="7589519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>
                <a:solidFill>
                  <a:srgbClr val="231815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Key 2022 → 2025 Change:  D Olive (#CEDC00) has been demoted from dominant background colour to accent-only. The new warm D Beige (#E5E1D2) conveys a more mature, consultancy-grade aesthetic.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318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Box 9"/>
          <p:cNvSpPr txBox="1"/>
          <p:nvPr/>
        </p:nvSpPr>
        <p:spPr>
          <a:xfrm>
            <a:off x="653507" y="681074"/>
            <a:ext cx="5777365" cy="80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>
            <a:lvl1pPr defTabSz="685800">
              <a:defRPr sz="44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lvl1pPr>
          </a:lstStyle>
          <a:p>
            <a:pPr/>
            <a:r>
              <a:t>Thank You</a:t>
            </a:r>
          </a:p>
        </p:txBody>
      </p:sp>
      <p:sp>
        <p:nvSpPr>
          <p:cNvPr id="244" name="TextBox 18"/>
          <p:cNvSpPr txBox="1"/>
          <p:nvPr/>
        </p:nvSpPr>
        <p:spPr>
          <a:xfrm>
            <a:off x="3819380" y="4022009"/>
            <a:ext cx="4752388" cy="613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9" tIns="34289" rIns="34289" bIns="34289">
            <a:spAutoFit/>
          </a:bodyPr>
          <a:lstStyle/>
          <a:p>
            <a:pPr defTabSz="685800">
              <a:lnSpc>
                <a:spcPct val="150000"/>
              </a:lnSpc>
              <a:defRPr sz="8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(주)디인텔리전스</a:t>
            </a:r>
          </a:p>
          <a:p>
            <a:pPr defTabSz="685800">
              <a:lnSpc>
                <a:spcPct val="150000"/>
              </a:lnSpc>
              <a:defRPr sz="800">
                <a:solidFill>
                  <a:srgbClr val="FFFFFF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  <a:r>
              <a:t>경기도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성남시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수정구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창업로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43 </a:t>
            </a:r>
            <a:r>
              <a:t>판교글로벌비즈센터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t>업무동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1</a:t>
            </a:r>
            <a:r>
              <a:t>층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36</a:t>
            </a:r>
            <a:r>
              <a:t>호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 | 13449 </a:t>
            </a:r>
            <a:br>
              <a:rPr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t>T. 82. 70. 5118. 5582</a:t>
            </a:r>
            <a:r>
              <a:rPr sz="900"/>
              <a:t> | </a:t>
            </a:r>
            <a:r>
              <a:t>W. </a:t>
            </a:r>
            <a:r>
              <a:rPr>
                <a:hlinkClick r:id="rId2" invalidUrl="" action="" tgtFrame="" tooltip="" history="1" highlightClick="0" endSnd="0"/>
              </a:rPr>
              <a:t>https://dintelligence.co.kr</a:t>
            </a:r>
            <a:r>
              <a:t> | E. </a:t>
            </a:r>
            <a:r>
              <a:rPr>
                <a:hlinkClick r:id="rId3" invalidUrl="" action="" tgtFrame="" tooltip="" history="1" highlightClick="0" endSnd="0"/>
              </a:rPr>
              <a:t>info@dintelligence.co.kr</a:t>
            </a:r>
          </a:p>
        </p:txBody>
      </p:sp>
      <p:sp>
        <p:nvSpPr>
          <p:cNvPr id="245" name="Straight Connector 20"/>
          <p:cNvSpPr/>
          <p:nvPr/>
        </p:nvSpPr>
        <p:spPr>
          <a:xfrm>
            <a:off x="688197" y="1615042"/>
            <a:ext cx="7847683" cy="1"/>
          </a:xfrm>
          <a:prstGeom prst="line">
            <a:avLst/>
          </a:prstGeom>
          <a:ln w="3175">
            <a:solidFill>
              <a:srgbClr val="CEDC00"/>
            </a:solidFill>
            <a:miter/>
          </a:ln>
        </p:spPr>
        <p:txBody>
          <a:bodyPr lIns="34289" tIns="34289" rIns="34289" bIns="34289"/>
          <a:lstStyle/>
          <a:p>
            <a:pPr defTabSz="685800">
              <a:defRPr sz="7200">
                <a:solidFill>
                  <a:srgbClr val="231815"/>
                </a:solidFill>
                <a:latin typeface="DMSans-9ptRegular_Regular"/>
                <a:ea typeface="DMSans-9ptRegular_Regular"/>
                <a:cs typeface="DMSans-9ptRegular_Regular"/>
                <a:sym typeface="DMSans-9ptRegular_Regular"/>
              </a:defRPr>
            </a:pPr>
          </a:p>
        </p:txBody>
      </p:sp>
      <p:pic>
        <p:nvPicPr>
          <p:cNvPr id="24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2931" y="4285784"/>
            <a:ext cx="894089" cy="297181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ext 3"/>
          <p:cNvSpPr txBox="1"/>
          <p:nvPr/>
        </p:nvSpPr>
        <p:spPr>
          <a:xfrm>
            <a:off x="674369" y="1875789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727171"/>
                </a:solidFill>
                <a:latin typeface="DM Sans 9pt Regular Regular"/>
                <a:ea typeface="DM Sans 9pt Regular Regular"/>
                <a:cs typeface="DM Sans 9pt Regular Regular"/>
                <a:sym typeface="DM Sans 9pt Regular Regular"/>
              </a:defRPr>
            </a:lvl1pPr>
          </a:lstStyle>
          <a:p>
            <a:pPr/>
            <a:r>
              <a:t>Think Forward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